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Helvetica World" charset="1" panose="020B0500040000020004"/>
      <p:regular r:id="rId19"/>
    </p:embeddedFont>
    <p:embeddedFont>
      <p:font typeface="Open Sans Extra Bold" charset="1" panose="020B0906030804020204"/>
      <p:regular r:id="rId20"/>
    </p:embeddedFont>
    <p:embeddedFont>
      <p:font typeface="Helvetica World Bold" charset="1" panose="020B0800040000020004"/>
      <p:regular r:id="rId21"/>
    </p:embeddedFont>
    <p:embeddedFont>
      <p:font typeface="Poppins" charset="1" panose="00000500000000000000"/>
      <p:regular r:id="rId22"/>
    </p:embeddedFont>
    <p:embeddedFont>
      <p:font typeface="Poppins Italics"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0870823" y="513381"/>
            <a:ext cx="8744919" cy="8744919"/>
          </a:xfrm>
          <a:custGeom>
            <a:avLst/>
            <a:gdLst/>
            <a:ahLst/>
            <a:cxnLst/>
            <a:rect r="r" b="b" t="t" l="l"/>
            <a:pathLst>
              <a:path h="8744919" w="8744919">
                <a:moveTo>
                  <a:pt x="0" y="0"/>
                </a:moveTo>
                <a:lnTo>
                  <a:pt x="8744919" y="0"/>
                </a:lnTo>
                <a:lnTo>
                  <a:pt x="8744919" y="8744919"/>
                </a:lnTo>
                <a:lnTo>
                  <a:pt x="0" y="8744919"/>
                </a:lnTo>
                <a:lnTo>
                  <a:pt x="0"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0" y="5460048"/>
            <a:ext cx="6343413" cy="4717192"/>
          </a:xfrm>
          <a:custGeom>
            <a:avLst/>
            <a:gdLst/>
            <a:ahLst/>
            <a:cxnLst/>
            <a:rect r="r" b="b" t="t" l="l"/>
            <a:pathLst>
              <a:path h="4717192" w="6343413">
                <a:moveTo>
                  <a:pt x="0" y="0"/>
                </a:moveTo>
                <a:lnTo>
                  <a:pt x="6343413" y="0"/>
                </a:lnTo>
                <a:lnTo>
                  <a:pt x="6343413" y="4717192"/>
                </a:lnTo>
                <a:lnTo>
                  <a:pt x="0" y="4717192"/>
                </a:lnTo>
                <a:lnTo>
                  <a:pt x="0" y="0"/>
                </a:lnTo>
                <a:close/>
              </a:path>
            </a:pathLst>
          </a:custGeom>
          <a:blipFill>
            <a:blip r:embed="rId5">
              <a:alphaModFix amt="10999"/>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786038" y="3808676"/>
            <a:ext cx="12715924" cy="1377990"/>
          </a:xfrm>
          <a:prstGeom prst="rect">
            <a:avLst/>
          </a:prstGeom>
        </p:spPr>
        <p:txBody>
          <a:bodyPr anchor="t" rtlCol="false" tIns="0" lIns="0" bIns="0" rIns="0">
            <a:spAutoFit/>
          </a:bodyPr>
          <a:lstStyle/>
          <a:p>
            <a:pPr algn="ctr" marL="0" indent="0" lvl="1">
              <a:lnSpc>
                <a:spcPts val="10745"/>
              </a:lnSpc>
            </a:pPr>
            <a:r>
              <a:rPr lang="en-US" sz="9184" spc="-128">
                <a:solidFill>
                  <a:srgbClr val="013120"/>
                </a:solidFill>
                <a:latin typeface="Helvetica World"/>
                <a:ea typeface="Helvetica World"/>
                <a:cs typeface="Helvetica World"/>
                <a:sym typeface="Helvetica World"/>
              </a:rPr>
              <a:t>TASKFLOW</a:t>
            </a:r>
          </a:p>
        </p:txBody>
      </p:sp>
      <p:sp>
        <p:nvSpPr>
          <p:cNvPr name="TextBox 6" id="6"/>
          <p:cNvSpPr txBox="true"/>
          <p:nvPr/>
        </p:nvSpPr>
        <p:spPr>
          <a:xfrm rot="0">
            <a:off x="7578531" y="2978040"/>
            <a:ext cx="3130938" cy="811586"/>
          </a:xfrm>
          <a:prstGeom prst="rect">
            <a:avLst/>
          </a:prstGeom>
        </p:spPr>
        <p:txBody>
          <a:bodyPr anchor="t" rtlCol="false" tIns="0" lIns="0" bIns="0" rIns="0">
            <a:spAutoFit/>
          </a:bodyPr>
          <a:lstStyle/>
          <a:p>
            <a:pPr algn="ctr">
              <a:lnSpc>
                <a:spcPts val="6719"/>
              </a:lnSpc>
              <a:spcBef>
                <a:spcPct val="0"/>
              </a:spcBef>
            </a:pPr>
            <a:r>
              <a:rPr lang="en-US" sz="4799">
                <a:solidFill>
                  <a:srgbClr val="013120"/>
                </a:solidFill>
                <a:latin typeface="Open Sans Extra Bold"/>
                <a:ea typeface="Open Sans Extra Bold"/>
                <a:cs typeface="Open Sans Extra Bold"/>
                <a:sym typeface="Open Sans Extra Bold"/>
              </a:rPr>
              <a:t>LIFE MESH</a:t>
            </a:r>
          </a:p>
        </p:txBody>
      </p:sp>
      <p:sp>
        <p:nvSpPr>
          <p:cNvPr name="TextBox 7" id="7"/>
          <p:cNvSpPr txBox="true"/>
          <p:nvPr/>
        </p:nvSpPr>
        <p:spPr>
          <a:xfrm rot="0">
            <a:off x="1616423" y="6059526"/>
            <a:ext cx="3330638" cy="662968"/>
          </a:xfrm>
          <a:prstGeom prst="rect">
            <a:avLst/>
          </a:prstGeom>
        </p:spPr>
        <p:txBody>
          <a:bodyPr anchor="t" rtlCol="false" tIns="0" lIns="0" bIns="0" rIns="0">
            <a:spAutoFit/>
          </a:bodyPr>
          <a:lstStyle/>
          <a:p>
            <a:pPr algn="ctr">
              <a:lnSpc>
                <a:spcPts val="5459"/>
              </a:lnSpc>
              <a:spcBef>
                <a:spcPct val="0"/>
              </a:spcBef>
            </a:pPr>
            <a:r>
              <a:rPr lang="en-US" sz="3899">
                <a:solidFill>
                  <a:srgbClr val="013120"/>
                </a:solidFill>
                <a:latin typeface="Open Sans Extra Bold"/>
                <a:ea typeface="Open Sans Extra Bold"/>
                <a:cs typeface="Open Sans Extra Bold"/>
                <a:sym typeface="Open Sans Extra Bold"/>
              </a:rPr>
              <a:t>1.AMRUTHA.J</a:t>
            </a:r>
          </a:p>
        </p:txBody>
      </p:sp>
      <p:sp>
        <p:nvSpPr>
          <p:cNvPr name="TextBox 8" id="8"/>
          <p:cNvSpPr txBox="true"/>
          <p:nvPr/>
        </p:nvSpPr>
        <p:spPr>
          <a:xfrm rot="0">
            <a:off x="1616423" y="6646295"/>
            <a:ext cx="5669205" cy="662968"/>
          </a:xfrm>
          <a:prstGeom prst="rect">
            <a:avLst/>
          </a:prstGeom>
        </p:spPr>
        <p:txBody>
          <a:bodyPr anchor="t" rtlCol="false" tIns="0" lIns="0" bIns="0" rIns="0">
            <a:spAutoFit/>
          </a:bodyPr>
          <a:lstStyle/>
          <a:p>
            <a:pPr algn="ctr">
              <a:lnSpc>
                <a:spcPts val="5459"/>
              </a:lnSpc>
              <a:spcBef>
                <a:spcPct val="0"/>
              </a:spcBef>
            </a:pPr>
            <a:r>
              <a:rPr lang="en-US" sz="3899">
                <a:solidFill>
                  <a:srgbClr val="013120"/>
                </a:solidFill>
                <a:latin typeface="Open Sans Extra Bold"/>
                <a:ea typeface="Open Sans Extra Bold"/>
                <a:cs typeface="Open Sans Extra Bold"/>
                <a:sym typeface="Open Sans Extra Bold"/>
              </a:rPr>
              <a:t>2.GOPALAKRISHNAN.J</a:t>
            </a:r>
          </a:p>
        </p:txBody>
      </p:sp>
      <p:sp>
        <p:nvSpPr>
          <p:cNvPr name="TextBox 9" id="9"/>
          <p:cNvSpPr txBox="true"/>
          <p:nvPr/>
        </p:nvSpPr>
        <p:spPr>
          <a:xfrm rot="0">
            <a:off x="1616423" y="7233063"/>
            <a:ext cx="5444756" cy="662968"/>
          </a:xfrm>
          <a:prstGeom prst="rect">
            <a:avLst/>
          </a:prstGeom>
        </p:spPr>
        <p:txBody>
          <a:bodyPr anchor="t" rtlCol="false" tIns="0" lIns="0" bIns="0" rIns="0">
            <a:spAutoFit/>
          </a:bodyPr>
          <a:lstStyle/>
          <a:p>
            <a:pPr algn="ctr">
              <a:lnSpc>
                <a:spcPts val="5459"/>
              </a:lnSpc>
              <a:spcBef>
                <a:spcPct val="0"/>
              </a:spcBef>
            </a:pPr>
            <a:r>
              <a:rPr lang="en-US" sz="3899">
                <a:solidFill>
                  <a:srgbClr val="013120"/>
                </a:solidFill>
                <a:latin typeface="Open Sans Extra Bold"/>
                <a:ea typeface="Open Sans Extra Bold"/>
                <a:cs typeface="Open Sans Extra Bold"/>
                <a:sym typeface="Open Sans Extra Bold"/>
              </a:rPr>
              <a:t>3.PRIYADHARSHINI.K</a:t>
            </a:r>
          </a:p>
        </p:txBody>
      </p:sp>
      <p:sp>
        <p:nvSpPr>
          <p:cNvPr name="TextBox 10" id="10"/>
          <p:cNvSpPr txBox="true"/>
          <p:nvPr/>
        </p:nvSpPr>
        <p:spPr>
          <a:xfrm rot="0">
            <a:off x="1616423" y="7819831"/>
            <a:ext cx="5444756" cy="662968"/>
          </a:xfrm>
          <a:prstGeom prst="rect">
            <a:avLst/>
          </a:prstGeom>
        </p:spPr>
        <p:txBody>
          <a:bodyPr anchor="t" rtlCol="false" tIns="0" lIns="0" bIns="0" rIns="0">
            <a:spAutoFit/>
          </a:bodyPr>
          <a:lstStyle/>
          <a:p>
            <a:pPr algn="l">
              <a:lnSpc>
                <a:spcPts val="5459"/>
              </a:lnSpc>
              <a:spcBef>
                <a:spcPct val="0"/>
              </a:spcBef>
            </a:pPr>
            <a:r>
              <a:rPr lang="en-US" sz="3899">
                <a:solidFill>
                  <a:srgbClr val="013120"/>
                </a:solidFill>
                <a:latin typeface="Open Sans Extra Bold"/>
                <a:ea typeface="Open Sans Extra Bold"/>
                <a:cs typeface="Open Sans Extra Bold"/>
                <a:sym typeface="Open Sans Extra Bold"/>
              </a:rPr>
              <a:t>4.KABILAN.S</a:t>
            </a:r>
          </a:p>
        </p:txBody>
      </p:sp>
      <p:sp>
        <p:nvSpPr>
          <p:cNvPr name="TextBox 11" id="11"/>
          <p:cNvSpPr txBox="true"/>
          <p:nvPr/>
        </p:nvSpPr>
        <p:spPr>
          <a:xfrm rot="0">
            <a:off x="4251952" y="5119991"/>
            <a:ext cx="9784096" cy="613438"/>
          </a:xfrm>
          <a:prstGeom prst="rect">
            <a:avLst/>
          </a:prstGeom>
        </p:spPr>
        <p:txBody>
          <a:bodyPr anchor="t" rtlCol="false" tIns="0" lIns="0" bIns="0" rIns="0">
            <a:spAutoFit/>
          </a:bodyPr>
          <a:lstStyle/>
          <a:p>
            <a:pPr algn="ctr">
              <a:lnSpc>
                <a:spcPts val="5039"/>
              </a:lnSpc>
              <a:spcBef>
                <a:spcPct val="0"/>
              </a:spcBef>
            </a:pPr>
            <a:r>
              <a:rPr lang="en-US" sz="3599">
                <a:solidFill>
                  <a:srgbClr val="013120"/>
                </a:solidFill>
                <a:latin typeface="Open Sans Extra Bold"/>
                <a:ea typeface="Open Sans Extra Bold"/>
                <a:cs typeface="Open Sans Extra Bold"/>
                <a:sym typeface="Open Sans Extra Bold"/>
              </a:rPr>
              <a:t>RAJALAKSHMI INSTITUTE OF TECHNOLOGY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6732098" y="1580455"/>
            <a:ext cx="9717234" cy="2552650"/>
            <a:chOff x="0" y="0"/>
            <a:chExt cx="2559271" cy="672303"/>
          </a:xfrm>
        </p:grpSpPr>
        <p:sp>
          <p:nvSpPr>
            <p:cNvPr name="Freeform 4" id="4"/>
            <p:cNvSpPr/>
            <p:nvPr/>
          </p:nvSpPr>
          <p:spPr>
            <a:xfrm flipH="false" flipV="false" rot="0">
              <a:off x="0" y="0"/>
              <a:ext cx="2559271" cy="672303"/>
            </a:xfrm>
            <a:custGeom>
              <a:avLst/>
              <a:gdLst/>
              <a:ahLst/>
              <a:cxnLst/>
              <a:rect r="r" b="b" t="t" l="l"/>
              <a:pathLst>
                <a:path h="672303" w="2559271">
                  <a:moveTo>
                    <a:pt x="40633" y="0"/>
                  </a:moveTo>
                  <a:lnTo>
                    <a:pt x="2518639" y="0"/>
                  </a:lnTo>
                  <a:cubicBezTo>
                    <a:pt x="2529415" y="0"/>
                    <a:pt x="2539750" y="4281"/>
                    <a:pt x="2547370" y="11901"/>
                  </a:cubicBezTo>
                  <a:cubicBezTo>
                    <a:pt x="2554991" y="19521"/>
                    <a:pt x="2559271" y="29856"/>
                    <a:pt x="2559271" y="40633"/>
                  </a:cubicBezTo>
                  <a:lnTo>
                    <a:pt x="2559271" y="631670"/>
                  </a:lnTo>
                  <a:cubicBezTo>
                    <a:pt x="2559271" y="654111"/>
                    <a:pt x="2541080" y="672303"/>
                    <a:pt x="2518639" y="672303"/>
                  </a:cubicBezTo>
                  <a:lnTo>
                    <a:pt x="40633" y="672303"/>
                  </a:lnTo>
                  <a:cubicBezTo>
                    <a:pt x="18192" y="672303"/>
                    <a:pt x="0" y="654111"/>
                    <a:pt x="0" y="631670"/>
                  </a:cubicBezTo>
                  <a:lnTo>
                    <a:pt x="0" y="40633"/>
                  </a:lnTo>
                  <a:cubicBezTo>
                    <a:pt x="0" y="18192"/>
                    <a:pt x="18192" y="0"/>
                    <a:pt x="40633" y="0"/>
                  </a:cubicBezTo>
                  <a:close/>
                </a:path>
              </a:pathLst>
            </a:custGeom>
            <a:solidFill>
              <a:srgbClr val="000000">
                <a:alpha val="0"/>
              </a:srgbClr>
            </a:solidFill>
            <a:ln w="19050" cap="rnd">
              <a:gradFill>
                <a:gsLst>
                  <a:gs pos="0">
                    <a:srgbClr val="000000">
                      <a:alpha val="100000"/>
                    </a:srgbClr>
                  </a:gs>
                  <a:gs pos="100000">
                    <a:srgbClr val="737373">
                      <a:alpha val="100000"/>
                    </a:srgbClr>
                  </a:gs>
                </a:gsLst>
                <a:lin ang="0"/>
              </a:gradFill>
              <a:prstDash val="solid"/>
              <a:round/>
            </a:ln>
          </p:spPr>
        </p:sp>
        <p:sp>
          <p:nvSpPr>
            <p:cNvPr name="TextBox 5" id="5"/>
            <p:cNvSpPr txBox="true"/>
            <p:nvPr/>
          </p:nvSpPr>
          <p:spPr>
            <a:xfrm>
              <a:off x="0" y="-38100"/>
              <a:ext cx="2559271" cy="71040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80420" y="4302720"/>
            <a:ext cx="4768912" cy="4403824"/>
            <a:chOff x="0" y="0"/>
            <a:chExt cx="1256010" cy="1159855"/>
          </a:xfrm>
        </p:grpSpPr>
        <p:sp>
          <p:nvSpPr>
            <p:cNvPr name="Freeform 7" id="7"/>
            <p:cNvSpPr/>
            <p:nvPr/>
          </p:nvSpPr>
          <p:spPr>
            <a:xfrm flipH="false" flipV="false" rot="0">
              <a:off x="0" y="0"/>
              <a:ext cx="1256010" cy="1159855"/>
            </a:xfrm>
            <a:custGeom>
              <a:avLst/>
              <a:gdLst/>
              <a:ahLst/>
              <a:cxnLst/>
              <a:rect r="r" b="b" t="t" l="l"/>
              <a:pathLst>
                <a:path h="1159855" w="1256010">
                  <a:moveTo>
                    <a:pt x="82794" y="0"/>
                  </a:moveTo>
                  <a:lnTo>
                    <a:pt x="1173216" y="0"/>
                  </a:lnTo>
                  <a:cubicBezTo>
                    <a:pt x="1218941" y="0"/>
                    <a:pt x="1256010" y="37068"/>
                    <a:pt x="1256010" y="82794"/>
                  </a:cubicBezTo>
                  <a:lnTo>
                    <a:pt x="1256010" y="1077061"/>
                  </a:lnTo>
                  <a:cubicBezTo>
                    <a:pt x="1256010" y="1099019"/>
                    <a:pt x="1247287" y="1120078"/>
                    <a:pt x="1231760" y="1135605"/>
                  </a:cubicBezTo>
                  <a:cubicBezTo>
                    <a:pt x="1216233" y="1151132"/>
                    <a:pt x="1195174" y="1159855"/>
                    <a:pt x="1173216" y="1159855"/>
                  </a:cubicBezTo>
                  <a:lnTo>
                    <a:pt x="82794" y="1159855"/>
                  </a:lnTo>
                  <a:cubicBezTo>
                    <a:pt x="37068" y="1159855"/>
                    <a:pt x="0" y="1122787"/>
                    <a:pt x="0" y="1077061"/>
                  </a:cubicBezTo>
                  <a:lnTo>
                    <a:pt x="0" y="82794"/>
                  </a:lnTo>
                  <a:cubicBezTo>
                    <a:pt x="0" y="37068"/>
                    <a:pt x="37068" y="0"/>
                    <a:pt x="82794" y="0"/>
                  </a:cubicBezTo>
                  <a:close/>
                </a:path>
              </a:pathLst>
            </a:custGeom>
            <a:solidFill>
              <a:srgbClr val="000000">
                <a:alpha val="0"/>
              </a:srgbClr>
            </a:solidFill>
            <a:ln w="19050" cap="rnd">
              <a:gradFill>
                <a:gsLst>
                  <a:gs pos="0">
                    <a:srgbClr val="000000">
                      <a:alpha val="100000"/>
                    </a:srgbClr>
                  </a:gs>
                  <a:gs pos="100000">
                    <a:srgbClr val="737373">
                      <a:alpha val="100000"/>
                    </a:srgbClr>
                  </a:gs>
                </a:gsLst>
                <a:lin ang="0"/>
              </a:gradFill>
              <a:prstDash val="solid"/>
              <a:round/>
            </a:ln>
          </p:spPr>
        </p:sp>
        <p:sp>
          <p:nvSpPr>
            <p:cNvPr name="TextBox 8" id="8"/>
            <p:cNvSpPr txBox="true"/>
            <p:nvPr/>
          </p:nvSpPr>
          <p:spPr>
            <a:xfrm>
              <a:off x="0" y="-38100"/>
              <a:ext cx="1256010" cy="119795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732098" y="4302720"/>
            <a:ext cx="4768912" cy="4403824"/>
            <a:chOff x="0" y="0"/>
            <a:chExt cx="1256010" cy="1159855"/>
          </a:xfrm>
        </p:grpSpPr>
        <p:sp>
          <p:nvSpPr>
            <p:cNvPr name="Freeform 10" id="10"/>
            <p:cNvSpPr/>
            <p:nvPr/>
          </p:nvSpPr>
          <p:spPr>
            <a:xfrm flipH="false" flipV="false" rot="0">
              <a:off x="0" y="0"/>
              <a:ext cx="1256010" cy="1159855"/>
            </a:xfrm>
            <a:custGeom>
              <a:avLst/>
              <a:gdLst/>
              <a:ahLst/>
              <a:cxnLst/>
              <a:rect r="r" b="b" t="t" l="l"/>
              <a:pathLst>
                <a:path h="1159855" w="1256010">
                  <a:moveTo>
                    <a:pt x="82794" y="0"/>
                  </a:moveTo>
                  <a:lnTo>
                    <a:pt x="1173216" y="0"/>
                  </a:lnTo>
                  <a:cubicBezTo>
                    <a:pt x="1218941" y="0"/>
                    <a:pt x="1256010" y="37068"/>
                    <a:pt x="1256010" y="82794"/>
                  </a:cubicBezTo>
                  <a:lnTo>
                    <a:pt x="1256010" y="1077061"/>
                  </a:lnTo>
                  <a:cubicBezTo>
                    <a:pt x="1256010" y="1099019"/>
                    <a:pt x="1247287" y="1120078"/>
                    <a:pt x="1231760" y="1135605"/>
                  </a:cubicBezTo>
                  <a:cubicBezTo>
                    <a:pt x="1216233" y="1151132"/>
                    <a:pt x="1195174" y="1159855"/>
                    <a:pt x="1173216" y="1159855"/>
                  </a:cubicBezTo>
                  <a:lnTo>
                    <a:pt x="82794" y="1159855"/>
                  </a:lnTo>
                  <a:cubicBezTo>
                    <a:pt x="37068" y="1159855"/>
                    <a:pt x="0" y="1122787"/>
                    <a:pt x="0" y="1077061"/>
                  </a:cubicBezTo>
                  <a:lnTo>
                    <a:pt x="0" y="82794"/>
                  </a:lnTo>
                  <a:cubicBezTo>
                    <a:pt x="0" y="37068"/>
                    <a:pt x="37068" y="0"/>
                    <a:pt x="82794" y="0"/>
                  </a:cubicBezTo>
                  <a:close/>
                </a:path>
              </a:pathLst>
            </a:custGeom>
            <a:solidFill>
              <a:srgbClr val="000000">
                <a:alpha val="0"/>
              </a:srgbClr>
            </a:solidFill>
            <a:ln w="19050" cap="rnd">
              <a:gradFill>
                <a:gsLst>
                  <a:gs pos="0">
                    <a:srgbClr val="000000">
                      <a:alpha val="100000"/>
                    </a:srgbClr>
                  </a:gs>
                  <a:gs pos="100000">
                    <a:srgbClr val="737373">
                      <a:alpha val="100000"/>
                    </a:srgbClr>
                  </a:gs>
                </a:gsLst>
                <a:lin ang="0"/>
              </a:gradFill>
              <a:prstDash val="solid"/>
              <a:round/>
            </a:ln>
          </p:spPr>
        </p:sp>
        <p:sp>
          <p:nvSpPr>
            <p:cNvPr name="TextBox 11" id="11"/>
            <p:cNvSpPr txBox="true"/>
            <p:nvPr/>
          </p:nvSpPr>
          <p:spPr>
            <a:xfrm>
              <a:off x="0" y="-38100"/>
              <a:ext cx="1256010" cy="119795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true" flipV="false" rot="0">
            <a:off x="-1223406" y="1986010"/>
            <a:ext cx="7107527" cy="6319238"/>
          </a:xfrm>
          <a:custGeom>
            <a:avLst/>
            <a:gdLst/>
            <a:ahLst/>
            <a:cxnLst/>
            <a:rect r="r" b="b" t="t" l="l"/>
            <a:pathLst>
              <a:path h="6319238" w="7107527">
                <a:moveTo>
                  <a:pt x="7107527" y="0"/>
                </a:moveTo>
                <a:lnTo>
                  <a:pt x="0" y="0"/>
                </a:lnTo>
                <a:lnTo>
                  <a:pt x="0" y="6319238"/>
                </a:lnTo>
                <a:lnTo>
                  <a:pt x="7107527" y="6319238"/>
                </a:lnTo>
                <a:lnTo>
                  <a:pt x="7107527"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6732098" y="2177297"/>
            <a:ext cx="9610904" cy="1378017"/>
          </a:xfrm>
          <a:prstGeom prst="rect">
            <a:avLst/>
          </a:prstGeom>
        </p:spPr>
        <p:txBody>
          <a:bodyPr anchor="t" rtlCol="false" tIns="0" lIns="0" bIns="0" rIns="0">
            <a:spAutoFit/>
          </a:bodyPr>
          <a:lstStyle/>
          <a:p>
            <a:pPr algn="ctr" marL="0" indent="0" lvl="1">
              <a:lnSpc>
                <a:spcPts val="10745"/>
              </a:lnSpc>
            </a:pPr>
            <a:r>
              <a:rPr lang="en-US" sz="9184" spc="-128">
                <a:solidFill>
                  <a:srgbClr val="013120"/>
                </a:solidFill>
                <a:latin typeface="Helvetica World"/>
                <a:ea typeface="Helvetica World"/>
                <a:cs typeface="Helvetica World"/>
                <a:sym typeface="Helvetica World"/>
              </a:rPr>
              <a:t>Comparison</a:t>
            </a:r>
          </a:p>
        </p:txBody>
      </p:sp>
      <p:sp>
        <p:nvSpPr>
          <p:cNvPr name="TextBox 14" id="14"/>
          <p:cNvSpPr txBox="true"/>
          <p:nvPr/>
        </p:nvSpPr>
        <p:spPr>
          <a:xfrm rot="0">
            <a:off x="7197376" y="4969552"/>
            <a:ext cx="3893249" cy="537591"/>
          </a:xfrm>
          <a:prstGeom prst="rect">
            <a:avLst/>
          </a:prstGeom>
        </p:spPr>
        <p:txBody>
          <a:bodyPr anchor="t" rtlCol="false" tIns="0" lIns="0" bIns="0" rIns="0">
            <a:spAutoFit/>
          </a:bodyPr>
          <a:lstStyle/>
          <a:p>
            <a:pPr algn="l" marL="0" indent="0" lvl="1">
              <a:lnSpc>
                <a:spcPts val="4212"/>
              </a:lnSpc>
            </a:pPr>
            <a:r>
              <a:rPr lang="en-US" sz="3600" spc="-50">
                <a:solidFill>
                  <a:srgbClr val="013120"/>
                </a:solidFill>
                <a:latin typeface="Helvetica World"/>
                <a:ea typeface="Helvetica World"/>
                <a:cs typeface="Helvetica World"/>
                <a:sym typeface="Helvetica World"/>
              </a:rPr>
              <a:t>Current Results</a:t>
            </a:r>
          </a:p>
        </p:txBody>
      </p:sp>
      <p:sp>
        <p:nvSpPr>
          <p:cNvPr name="TextBox 15" id="15"/>
          <p:cNvSpPr txBox="true"/>
          <p:nvPr/>
        </p:nvSpPr>
        <p:spPr>
          <a:xfrm rot="0">
            <a:off x="7299851" y="5918074"/>
            <a:ext cx="3231570" cy="1768475"/>
          </a:xfrm>
          <a:prstGeom prst="rect">
            <a:avLst/>
          </a:prstGeom>
        </p:spPr>
        <p:txBody>
          <a:bodyPr anchor="t" rtlCol="false" tIns="0" lIns="0" bIns="0" rIns="0">
            <a:spAutoFit/>
          </a:bodyPr>
          <a:lstStyle/>
          <a:p>
            <a:pPr algn="l">
              <a:lnSpc>
                <a:spcPts val="2799"/>
              </a:lnSpc>
            </a:pPr>
            <a:r>
              <a:rPr lang="en-US" sz="1999">
                <a:solidFill>
                  <a:srgbClr val="013120"/>
                </a:solidFill>
                <a:latin typeface="Poppins"/>
                <a:ea typeface="Poppins"/>
                <a:cs typeface="Poppins"/>
                <a:sym typeface="Poppins"/>
              </a:rPr>
              <a:t>A better way to give the recommendations considering all the parameters required for this project to analyse. </a:t>
            </a:r>
          </a:p>
        </p:txBody>
      </p:sp>
      <p:sp>
        <p:nvSpPr>
          <p:cNvPr name="TextBox 16" id="16"/>
          <p:cNvSpPr txBox="true"/>
          <p:nvPr/>
        </p:nvSpPr>
        <p:spPr>
          <a:xfrm rot="0">
            <a:off x="12188127" y="5918074"/>
            <a:ext cx="3231570" cy="2120900"/>
          </a:xfrm>
          <a:prstGeom prst="rect">
            <a:avLst/>
          </a:prstGeom>
        </p:spPr>
        <p:txBody>
          <a:bodyPr anchor="t" rtlCol="false" tIns="0" lIns="0" bIns="0" rIns="0">
            <a:spAutoFit/>
          </a:bodyPr>
          <a:lstStyle/>
          <a:p>
            <a:pPr algn="l">
              <a:lnSpc>
                <a:spcPts val="2799"/>
              </a:lnSpc>
            </a:pPr>
            <a:r>
              <a:rPr lang="en-US" sz="1999">
                <a:solidFill>
                  <a:srgbClr val="013120"/>
                </a:solidFill>
                <a:latin typeface="Poppins"/>
                <a:ea typeface="Poppins"/>
                <a:cs typeface="Poppins"/>
                <a:sym typeface="Poppins"/>
              </a:rPr>
              <a:t>No recommendation system, which considers all the parameters like, Skills, potential match, Task context match, and previous experience.</a:t>
            </a:r>
          </a:p>
        </p:txBody>
      </p:sp>
      <p:sp>
        <p:nvSpPr>
          <p:cNvPr name="TextBox 17" id="17"/>
          <p:cNvSpPr txBox="true"/>
          <p:nvPr/>
        </p:nvSpPr>
        <p:spPr>
          <a:xfrm rot="0">
            <a:off x="12188127" y="4969552"/>
            <a:ext cx="3893249" cy="537591"/>
          </a:xfrm>
          <a:prstGeom prst="rect">
            <a:avLst/>
          </a:prstGeom>
        </p:spPr>
        <p:txBody>
          <a:bodyPr anchor="t" rtlCol="false" tIns="0" lIns="0" bIns="0" rIns="0">
            <a:spAutoFit/>
          </a:bodyPr>
          <a:lstStyle/>
          <a:p>
            <a:pPr algn="l" marL="0" indent="0" lvl="1">
              <a:lnSpc>
                <a:spcPts val="4212"/>
              </a:lnSpc>
            </a:pPr>
            <a:r>
              <a:rPr lang="en-US" sz="3600" spc="-50">
                <a:solidFill>
                  <a:srgbClr val="013120"/>
                </a:solidFill>
                <a:latin typeface="Helvetica World"/>
                <a:ea typeface="Helvetica World"/>
                <a:cs typeface="Helvetica World"/>
                <a:sym typeface="Helvetica World"/>
              </a:rPr>
              <a:t>Previous Periods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83416" r="0" b="-83416"/>
            </a:stretch>
          </a:blipFill>
        </p:spPr>
      </p:sp>
      <p:grpSp>
        <p:nvGrpSpPr>
          <p:cNvPr name="Group 3" id="3"/>
          <p:cNvGrpSpPr/>
          <p:nvPr/>
        </p:nvGrpSpPr>
        <p:grpSpPr>
          <a:xfrm rot="0">
            <a:off x="6732098" y="1580455"/>
            <a:ext cx="9717234" cy="2552650"/>
            <a:chOff x="0" y="0"/>
            <a:chExt cx="2559271" cy="672303"/>
          </a:xfrm>
        </p:grpSpPr>
        <p:sp>
          <p:nvSpPr>
            <p:cNvPr name="Freeform 4" id="4"/>
            <p:cNvSpPr/>
            <p:nvPr/>
          </p:nvSpPr>
          <p:spPr>
            <a:xfrm flipH="false" flipV="false" rot="0">
              <a:off x="0" y="0"/>
              <a:ext cx="2559271" cy="672303"/>
            </a:xfrm>
            <a:custGeom>
              <a:avLst/>
              <a:gdLst/>
              <a:ahLst/>
              <a:cxnLst/>
              <a:rect r="r" b="b" t="t" l="l"/>
              <a:pathLst>
                <a:path h="672303" w="2559271">
                  <a:moveTo>
                    <a:pt x="40633" y="0"/>
                  </a:moveTo>
                  <a:lnTo>
                    <a:pt x="2518639" y="0"/>
                  </a:lnTo>
                  <a:cubicBezTo>
                    <a:pt x="2529415" y="0"/>
                    <a:pt x="2539750" y="4281"/>
                    <a:pt x="2547370" y="11901"/>
                  </a:cubicBezTo>
                  <a:cubicBezTo>
                    <a:pt x="2554991" y="19521"/>
                    <a:pt x="2559271" y="29856"/>
                    <a:pt x="2559271" y="40633"/>
                  </a:cubicBezTo>
                  <a:lnTo>
                    <a:pt x="2559271" y="631670"/>
                  </a:lnTo>
                  <a:cubicBezTo>
                    <a:pt x="2559271" y="654111"/>
                    <a:pt x="2541080" y="672303"/>
                    <a:pt x="2518639" y="672303"/>
                  </a:cubicBezTo>
                  <a:lnTo>
                    <a:pt x="40633" y="672303"/>
                  </a:lnTo>
                  <a:cubicBezTo>
                    <a:pt x="18192" y="672303"/>
                    <a:pt x="0" y="654111"/>
                    <a:pt x="0" y="631670"/>
                  </a:cubicBezTo>
                  <a:lnTo>
                    <a:pt x="0" y="40633"/>
                  </a:lnTo>
                  <a:cubicBezTo>
                    <a:pt x="0" y="18192"/>
                    <a:pt x="18192" y="0"/>
                    <a:pt x="40633" y="0"/>
                  </a:cubicBezTo>
                  <a:close/>
                </a:path>
              </a:pathLst>
            </a:custGeom>
            <a:solidFill>
              <a:srgbClr val="000000">
                <a:alpha val="0"/>
              </a:srgbClr>
            </a:solidFill>
            <a:ln w="19050" cap="rnd">
              <a:gradFill>
                <a:gsLst>
                  <a:gs pos="0">
                    <a:srgbClr val="000000">
                      <a:alpha val="100000"/>
                    </a:srgbClr>
                  </a:gs>
                  <a:gs pos="100000">
                    <a:srgbClr val="737373">
                      <a:alpha val="100000"/>
                    </a:srgbClr>
                  </a:gs>
                </a:gsLst>
                <a:lin ang="0"/>
              </a:gradFill>
              <a:prstDash val="solid"/>
              <a:round/>
            </a:ln>
          </p:spPr>
        </p:sp>
        <p:sp>
          <p:nvSpPr>
            <p:cNvPr name="TextBox 5" id="5"/>
            <p:cNvSpPr txBox="true"/>
            <p:nvPr/>
          </p:nvSpPr>
          <p:spPr>
            <a:xfrm>
              <a:off x="0" y="-38100"/>
              <a:ext cx="2559271" cy="71040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80420" y="4384472"/>
            <a:ext cx="4768912" cy="4403824"/>
            <a:chOff x="0" y="0"/>
            <a:chExt cx="1256010" cy="1159855"/>
          </a:xfrm>
        </p:grpSpPr>
        <p:sp>
          <p:nvSpPr>
            <p:cNvPr name="Freeform 7" id="7"/>
            <p:cNvSpPr/>
            <p:nvPr/>
          </p:nvSpPr>
          <p:spPr>
            <a:xfrm flipH="false" flipV="false" rot="0">
              <a:off x="0" y="0"/>
              <a:ext cx="1256010" cy="1159855"/>
            </a:xfrm>
            <a:custGeom>
              <a:avLst/>
              <a:gdLst/>
              <a:ahLst/>
              <a:cxnLst/>
              <a:rect r="r" b="b" t="t" l="l"/>
              <a:pathLst>
                <a:path h="1159855" w="1256010">
                  <a:moveTo>
                    <a:pt x="82794" y="0"/>
                  </a:moveTo>
                  <a:lnTo>
                    <a:pt x="1173216" y="0"/>
                  </a:lnTo>
                  <a:cubicBezTo>
                    <a:pt x="1218941" y="0"/>
                    <a:pt x="1256010" y="37068"/>
                    <a:pt x="1256010" y="82794"/>
                  </a:cubicBezTo>
                  <a:lnTo>
                    <a:pt x="1256010" y="1077061"/>
                  </a:lnTo>
                  <a:cubicBezTo>
                    <a:pt x="1256010" y="1099019"/>
                    <a:pt x="1247287" y="1120078"/>
                    <a:pt x="1231760" y="1135605"/>
                  </a:cubicBezTo>
                  <a:cubicBezTo>
                    <a:pt x="1216233" y="1151132"/>
                    <a:pt x="1195174" y="1159855"/>
                    <a:pt x="1173216" y="1159855"/>
                  </a:cubicBezTo>
                  <a:lnTo>
                    <a:pt x="82794" y="1159855"/>
                  </a:lnTo>
                  <a:cubicBezTo>
                    <a:pt x="37068" y="1159855"/>
                    <a:pt x="0" y="1122787"/>
                    <a:pt x="0" y="1077061"/>
                  </a:cubicBezTo>
                  <a:lnTo>
                    <a:pt x="0" y="82794"/>
                  </a:lnTo>
                  <a:cubicBezTo>
                    <a:pt x="0" y="37068"/>
                    <a:pt x="37068" y="0"/>
                    <a:pt x="82794" y="0"/>
                  </a:cubicBezTo>
                  <a:close/>
                </a:path>
              </a:pathLst>
            </a:custGeom>
            <a:solidFill>
              <a:srgbClr val="000000">
                <a:alpha val="0"/>
              </a:srgbClr>
            </a:solidFill>
            <a:ln w="19050" cap="rnd">
              <a:gradFill>
                <a:gsLst>
                  <a:gs pos="0">
                    <a:srgbClr val="000000">
                      <a:alpha val="100000"/>
                    </a:srgbClr>
                  </a:gs>
                  <a:gs pos="100000">
                    <a:srgbClr val="737373">
                      <a:alpha val="100000"/>
                    </a:srgbClr>
                  </a:gs>
                </a:gsLst>
                <a:lin ang="0"/>
              </a:gradFill>
              <a:prstDash val="solid"/>
              <a:round/>
            </a:ln>
          </p:spPr>
        </p:sp>
        <p:sp>
          <p:nvSpPr>
            <p:cNvPr name="TextBox 8" id="8"/>
            <p:cNvSpPr txBox="true"/>
            <p:nvPr/>
          </p:nvSpPr>
          <p:spPr>
            <a:xfrm>
              <a:off x="0" y="-38100"/>
              <a:ext cx="1256010" cy="119795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732098" y="4302720"/>
            <a:ext cx="4768912" cy="4403824"/>
            <a:chOff x="0" y="0"/>
            <a:chExt cx="1256010" cy="1159855"/>
          </a:xfrm>
        </p:grpSpPr>
        <p:sp>
          <p:nvSpPr>
            <p:cNvPr name="Freeform 10" id="10"/>
            <p:cNvSpPr/>
            <p:nvPr/>
          </p:nvSpPr>
          <p:spPr>
            <a:xfrm flipH="false" flipV="false" rot="0">
              <a:off x="0" y="0"/>
              <a:ext cx="1256010" cy="1159855"/>
            </a:xfrm>
            <a:custGeom>
              <a:avLst/>
              <a:gdLst/>
              <a:ahLst/>
              <a:cxnLst/>
              <a:rect r="r" b="b" t="t" l="l"/>
              <a:pathLst>
                <a:path h="1159855" w="1256010">
                  <a:moveTo>
                    <a:pt x="82794" y="0"/>
                  </a:moveTo>
                  <a:lnTo>
                    <a:pt x="1173216" y="0"/>
                  </a:lnTo>
                  <a:cubicBezTo>
                    <a:pt x="1218941" y="0"/>
                    <a:pt x="1256010" y="37068"/>
                    <a:pt x="1256010" y="82794"/>
                  </a:cubicBezTo>
                  <a:lnTo>
                    <a:pt x="1256010" y="1077061"/>
                  </a:lnTo>
                  <a:cubicBezTo>
                    <a:pt x="1256010" y="1099019"/>
                    <a:pt x="1247287" y="1120078"/>
                    <a:pt x="1231760" y="1135605"/>
                  </a:cubicBezTo>
                  <a:cubicBezTo>
                    <a:pt x="1216233" y="1151132"/>
                    <a:pt x="1195174" y="1159855"/>
                    <a:pt x="1173216" y="1159855"/>
                  </a:cubicBezTo>
                  <a:lnTo>
                    <a:pt x="82794" y="1159855"/>
                  </a:lnTo>
                  <a:cubicBezTo>
                    <a:pt x="37068" y="1159855"/>
                    <a:pt x="0" y="1122787"/>
                    <a:pt x="0" y="1077061"/>
                  </a:cubicBezTo>
                  <a:lnTo>
                    <a:pt x="0" y="82794"/>
                  </a:lnTo>
                  <a:cubicBezTo>
                    <a:pt x="0" y="37068"/>
                    <a:pt x="37068" y="0"/>
                    <a:pt x="82794" y="0"/>
                  </a:cubicBezTo>
                  <a:close/>
                </a:path>
              </a:pathLst>
            </a:custGeom>
            <a:solidFill>
              <a:srgbClr val="000000">
                <a:alpha val="0"/>
              </a:srgbClr>
            </a:solidFill>
            <a:ln w="19050" cap="rnd">
              <a:gradFill>
                <a:gsLst>
                  <a:gs pos="0">
                    <a:srgbClr val="000000">
                      <a:alpha val="100000"/>
                    </a:srgbClr>
                  </a:gs>
                  <a:gs pos="100000">
                    <a:srgbClr val="737373">
                      <a:alpha val="100000"/>
                    </a:srgbClr>
                  </a:gs>
                </a:gsLst>
                <a:lin ang="0"/>
              </a:gradFill>
              <a:prstDash val="solid"/>
              <a:round/>
            </a:ln>
          </p:spPr>
        </p:sp>
        <p:sp>
          <p:nvSpPr>
            <p:cNvPr name="TextBox 11" id="11"/>
            <p:cNvSpPr txBox="true"/>
            <p:nvPr/>
          </p:nvSpPr>
          <p:spPr>
            <a:xfrm>
              <a:off x="0" y="-38100"/>
              <a:ext cx="1256010" cy="119795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546516" y="2560001"/>
            <a:ext cx="7126090" cy="7126090"/>
          </a:xfrm>
          <a:custGeom>
            <a:avLst/>
            <a:gdLst/>
            <a:ahLst/>
            <a:cxnLst/>
            <a:rect r="r" b="b" t="t" l="l"/>
            <a:pathLst>
              <a:path h="7126090" w="7126090">
                <a:moveTo>
                  <a:pt x="0" y="0"/>
                </a:moveTo>
                <a:lnTo>
                  <a:pt x="7126089" y="0"/>
                </a:lnTo>
                <a:lnTo>
                  <a:pt x="7126089" y="7126090"/>
                </a:lnTo>
                <a:lnTo>
                  <a:pt x="0" y="7126090"/>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6732098" y="2177297"/>
            <a:ext cx="9610904" cy="1378017"/>
          </a:xfrm>
          <a:prstGeom prst="rect">
            <a:avLst/>
          </a:prstGeom>
        </p:spPr>
        <p:txBody>
          <a:bodyPr anchor="t" rtlCol="false" tIns="0" lIns="0" bIns="0" rIns="0">
            <a:spAutoFit/>
          </a:bodyPr>
          <a:lstStyle/>
          <a:p>
            <a:pPr algn="ctr" marL="0" indent="0" lvl="1">
              <a:lnSpc>
                <a:spcPts val="10745"/>
              </a:lnSpc>
            </a:pPr>
            <a:r>
              <a:rPr lang="en-US" sz="9184" spc="-128">
                <a:solidFill>
                  <a:srgbClr val="013120"/>
                </a:solidFill>
                <a:latin typeface="Helvetica World"/>
                <a:ea typeface="Helvetica World"/>
                <a:cs typeface="Helvetica World"/>
                <a:sym typeface="Helvetica World"/>
              </a:rPr>
              <a:t>Conclusion</a:t>
            </a:r>
          </a:p>
        </p:txBody>
      </p:sp>
      <p:sp>
        <p:nvSpPr>
          <p:cNvPr name="TextBox 14" id="14"/>
          <p:cNvSpPr txBox="true"/>
          <p:nvPr/>
        </p:nvSpPr>
        <p:spPr>
          <a:xfrm rot="0">
            <a:off x="7299851" y="4731307"/>
            <a:ext cx="2021050" cy="1006938"/>
          </a:xfrm>
          <a:prstGeom prst="rect">
            <a:avLst/>
          </a:prstGeom>
        </p:spPr>
        <p:txBody>
          <a:bodyPr anchor="t" rtlCol="false" tIns="0" lIns="0" bIns="0" rIns="0">
            <a:spAutoFit/>
          </a:bodyPr>
          <a:lstStyle/>
          <a:p>
            <a:pPr algn="l" marL="0" indent="0" lvl="1">
              <a:lnSpc>
                <a:spcPts val="7942"/>
              </a:lnSpc>
            </a:pPr>
            <a:r>
              <a:rPr lang="en-US" sz="6788" spc="-95">
                <a:solidFill>
                  <a:srgbClr val="013120"/>
                </a:solidFill>
                <a:latin typeface="Helvetica World"/>
                <a:ea typeface="Helvetica World"/>
                <a:cs typeface="Helvetica World"/>
                <a:sym typeface="Helvetica World"/>
              </a:rPr>
              <a:t>01.</a:t>
            </a:r>
          </a:p>
        </p:txBody>
      </p:sp>
      <p:sp>
        <p:nvSpPr>
          <p:cNvPr name="TextBox 15" id="15"/>
          <p:cNvSpPr txBox="true"/>
          <p:nvPr/>
        </p:nvSpPr>
        <p:spPr>
          <a:xfrm rot="0">
            <a:off x="12188127" y="4731307"/>
            <a:ext cx="2021050" cy="1006938"/>
          </a:xfrm>
          <a:prstGeom prst="rect">
            <a:avLst/>
          </a:prstGeom>
        </p:spPr>
        <p:txBody>
          <a:bodyPr anchor="t" rtlCol="false" tIns="0" lIns="0" bIns="0" rIns="0">
            <a:spAutoFit/>
          </a:bodyPr>
          <a:lstStyle/>
          <a:p>
            <a:pPr algn="l" marL="0" indent="0" lvl="1">
              <a:lnSpc>
                <a:spcPts val="7942"/>
              </a:lnSpc>
            </a:pPr>
            <a:r>
              <a:rPr lang="en-US" sz="6788" spc="-95">
                <a:solidFill>
                  <a:srgbClr val="013120"/>
                </a:solidFill>
                <a:latin typeface="Helvetica World"/>
                <a:ea typeface="Helvetica World"/>
                <a:cs typeface="Helvetica World"/>
                <a:sym typeface="Helvetica World"/>
              </a:rPr>
              <a:t>02.</a:t>
            </a:r>
          </a:p>
        </p:txBody>
      </p:sp>
      <p:sp>
        <p:nvSpPr>
          <p:cNvPr name="TextBox 16" id="16"/>
          <p:cNvSpPr txBox="true"/>
          <p:nvPr/>
        </p:nvSpPr>
        <p:spPr>
          <a:xfrm rot="0">
            <a:off x="12131739" y="5692994"/>
            <a:ext cx="4154875" cy="2632084"/>
          </a:xfrm>
          <a:prstGeom prst="rect">
            <a:avLst/>
          </a:prstGeom>
        </p:spPr>
        <p:txBody>
          <a:bodyPr anchor="t" rtlCol="false" tIns="0" lIns="0" bIns="0" rIns="0">
            <a:spAutoFit/>
          </a:bodyPr>
          <a:lstStyle/>
          <a:p>
            <a:pPr algn="l">
              <a:lnSpc>
                <a:spcPts val="3499"/>
              </a:lnSpc>
              <a:spcBef>
                <a:spcPct val="0"/>
              </a:spcBef>
            </a:pPr>
            <a:r>
              <a:rPr lang="en-US" sz="2499">
                <a:solidFill>
                  <a:srgbClr val="013120"/>
                </a:solidFill>
                <a:latin typeface="Poppins"/>
                <a:ea typeface="Poppins"/>
                <a:cs typeface="Poppins"/>
                <a:sym typeface="Poppins"/>
              </a:rPr>
              <a:t>Enable seamless transactions using online currency. Foster accessibility and growth in a decentralized ecosystem.</a:t>
            </a:r>
          </a:p>
        </p:txBody>
      </p:sp>
      <p:sp>
        <p:nvSpPr>
          <p:cNvPr name="TextBox 17" id="17"/>
          <p:cNvSpPr txBox="true"/>
          <p:nvPr/>
        </p:nvSpPr>
        <p:spPr>
          <a:xfrm rot="0">
            <a:off x="7421255" y="5637118"/>
            <a:ext cx="3799291" cy="2743836"/>
          </a:xfrm>
          <a:prstGeom prst="rect">
            <a:avLst/>
          </a:prstGeom>
        </p:spPr>
        <p:txBody>
          <a:bodyPr anchor="t" rtlCol="false" tIns="0" lIns="0" bIns="0" rIns="0">
            <a:spAutoFit/>
          </a:bodyPr>
          <a:lstStyle/>
          <a:p>
            <a:pPr algn="l">
              <a:lnSpc>
                <a:spcPts val="3639"/>
              </a:lnSpc>
            </a:pPr>
            <a:r>
              <a:rPr lang="en-US" sz="2599">
                <a:solidFill>
                  <a:srgbClr val="013120"/>
                </a:solidFill>
                <a:latin typeface="Poppins"/>
                <a:ea typeface="Poppins"/>
                <a:cs typeface="Poppins"/>
                <a:sym typeface="Poppins"/>
              </a:rPr>
              <a:t>Provide jobs for new joiners based on their skills. Utilize blockchain technology for secure and transparent operations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83416" r="0" b="-83416"/>
            </a:stretch>
          </a:blipFill>
        </p:spPr>
      </p:sp>
      <p:sp>
        <p:nvSpPr>
          <p:cNvPr name="TextBox 3" id="3"/>
          <p:cNvSpPr txBox="true"/>
          <p:nvPr/>
        </p:nvSpPr>
        <p:spPr>
          <a:xfrm rot="0">
            <a:off x="1028700" y="1517653"/>
            <a:ext cx="4393029" cy="762675"/>
          </a:xfrm>
          <a:prstGeom prst="rect">
            <a:avLst/>
          </a:prstGeom>
        </p:spPr>
        <p:txBody>
          <a:bodyPr anchor="t" rtlCol="false" tIns="0" lIns="0" bIns="0" rIns="0">
            <a:spAutoFit/>
          </a:bodyPr>
          <a:lstStyle/>
          <a:p>
            <a:pPr algn="l" marL="0" indent="0" lvl="1">
              <a:lnSpc>
                <a:spcPts val="6057"/>
              </a:lnSpc>
            </a:pPr>
            <a:r>
              <a:rPr lang="en-US" sz="5177" spc="-72">
                <a:solidFill>
                  <a:srgbClr val="013120"/>
                </a:solidFill>
                <a:latin typeface="Helvetica World"/>
                <a:ea typeface="Helvetica World"/>
                <a:cs typeface="Helvetica World"/>
                <a:sym typeface="Helvetica World"/>
              </a:rPr>
              <a:t>SCALABILITY</a:t>
            </a:r>
          </a:p>
        </p:txBody>
      </p:sp>
      <p:sp>
        <p:nvSpPr>
          <p:cNvPr name="Freeform 4" id="4"/>
          <p:cNvSpPr/>
          <p:nvPr/>
        </p:nvSpPr>
        <p:spPr>
          <a:xfrm flipH="false" flipV="false" rot="0">
            <a:off x="3954180" y="2276511"/>
            <a:ext cx="4669187" cy="4669187"/>
          </a:xfrm>
          <a:custGeom>
            <a:avLst/>
            <a:gdLst/>
            <a:ahLst/>
            <a:cxnLst/>
            <a:rect r="r" b="b" t="t" l="l"/>
            <a:pathLst>
              <a:path h="4669187" w="4669187">
                <a:moveTo>
                  <a:pt x="0" y="0"/>
                </a:moveTo>
                <a:lnTo>
                  <a:pt x="4669187" y="0"/>
                </a:lnTo>
                <a:lnTo>
                  <a:pt x="4669187" y="4669187"/>
                </a:lnTo>
                <a:lnTo>
                  <a:pt x="0" y="4669187"/>
                </a:lnTo>
                <a:lnTo>
                  <a:pt x="0" y="0"/>
                </a:lnTo>
                <a:close/>
              </a:path>
            </a:pathLst>
          </a:custGeom>
          <a:blipFill>
            <a:blip r:embed="rId3">
              <a:alphaModFix amt="8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817459">
            <a:off x="13910410" y="5717405"/>
            <a:ext cx="4097598" cy="3643137"/>
          </a:xfrm>
          <a:custGeom>
            <a:avLst/>
            <a:gdLst/>
            <a:ahLst/>
            <a:cxnLst/>
            <a:rect r="r" b="b" t="t" l="l"/>
            <a:pathLst>
              <a:path h="3643137" w="4097598">
                <a:moveTo>
                  <a:pt x="4097598" y="0"/>
                </a:moveTo>
                <a:lnTo>
                  <a:pt x="0" y="0"/>
                </a:lnTo>
                <a:lnTo>
                  <a:pt x="0" y="3643137"/>
                </a:lnTo>
                <a:lnTo>
                  <a:pt x="4097598" y="3643137"/>
                </a:lnTo>
                <a:lnTo>
                  <a:pt x="4097598" y="0"/>
                </a:lnTo>
                <a:close/>
              </a:path>
            </a:pathLst>
          </a:custGeom>
          <a:blipFill>
            <a:blip r:embed="rId5">
              <a:alphaModFix amt="8999"/>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831773" y="388028"/>
            <a:ext cx="4611104" cy="4611104"/>
          </a:xfrm>
          <a:custGeom>
            <a:avLst/>
            <a:gdLst/>
            <a:ahLst/>
            <a:cxnLst/>
            <a:rect r="r" b="b" t="t" l="l"/>
            <a:pathLst>
              <a:path h="4611104" w="4611104">
                <a:moveTo>
                  <a:pt x="0" y="0"/>
                </a:moveTo>
                <a:lnTo>
                  <a:pt x="4611105" y="0"/>
                </a:lnTo>
                <a:lnTo>
                  <a:pt x="4611105" y="4611104"/>
                </a:lnTo>
                <a:lnTo>
                  <a:pt x="0" y="4611104"/>
                </a:lnTo>
                <a:lnTo>
                  <a:pt x="0" y="0"/>
                </a:lnTo>
                <a:close/>
              </a:path>
            </a:pathLst>
          </a:custGeom>
          <a:blipFill>
            <a:blip r:embed="rId7">
              <a:alphaModFix amt="13000"/>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9139238" y="4962842"/>
            <a:ext cx="9525" cy="323215"/>
          </a:xfrm>
          <a:prstGeom prst="rect">
            <a:avLst/>
          </a:prstGeom>
        </p:spPr>
        <p:txBody>
          <a:bodyPr anchor="t" rtlCol="false" tIns="0" lIns="0" bIns="0" rIns="0">
            <a:spAutoFit/>
          </a:bodyPr>
          <a:lstStyle/>
          <a:p>
            <a:pPr algn="ctr">
              <a:lnSpc>
                <a:spcPts val="2659"/>
              </a:lnSpc>
              <a:spcBef>
                <a:spcPct val="0"/>
              </a:spcBef>
            </a:pPr>
          </a:p>
        </p:txBody>
      </p:sp>
      <p:sp>
        <p:nvSpPr>
          <p:cNvPr name="TextBox 8" id="8"/>
          <p:cNvSpPr txBox="true"/>
          <p:nvPr/>
        </p:nvSpPr>
        <p:spPr>
          <a:xfrm rot="0">
            <a:off x="1227920" y="2404838"/>
            <a:ext cx="9148762" cy="7080679"/>
          </a:xfrm>
          <a:prstGeom prst="rect">
            <a:avLst/>
          </a:prstGeom>
        </p:spPr>
        <p:txBody>
          <a:bodyPr anchor="t" rtlCol="false" tIns="0" lIns="0" bIns="0" rIns="0">
            <a:spAutoFit/>
          </a:bodyPr>
          <a:lstStyle/>
          <a:p>
            <a:pPr algn="just">
              <a:lnSpc>
                <a:spcPts val="3980"/>
              </a:lnSpc>
              <a:spcBef>
                <a:spcPct val="0"/>
              </a:spcBef>
            </a:pPr>
            <a:r>
              <a:rPr lang="en-US" sz="2843">
                <a:solidFill>
                  <a:srgbClr val="013120"/>
                </a:solidFill>
                <a:latin typeface="Poppins"/>
                <a:ea typeface="Poppins"/>
                <a:cs typeface="Poppins"/>
                <a:sym typeface="Poppins"/>
              </a:rPr>
              <a:t>The platform connects individuals of all skill levels with consumers needing specific services.</a:t>
            </a:r>
          </a:p>
          <a:p>
            <a:pPr algn="just">
              <a:lnSpc>
                <a:spcPts val="3980"/>
              </a:lnSpc>
              <a:spcBef>
                <a:spcPct val="0"/>
              </a:spcBef>
            </a:pPr>
            <a:r>
              <a:rPr lang="en-US" sz="2843">
                <a:solidFill>
                  <a:srgbClr val="013120"/>
                </a:solidFill>
                <a:latin typeface="Poppins"/>
                <a:ea typeface="Poppins"/>
                <a:cs typeface="Poppins"/>
                <a:sym typeface="Poppins"/>
              </a:rPr>
              <a:t>It offers a variety of tasks suited to different abilities.</a:t>
            </a:r>
          </a:p>
          <a:p>
            <a:pPr algn="just">
              <a:lnSpc>
                <a:spcPts val="3980"/>
              </a:lnSpc>
              <a:spcBef>
                <a:spcPct val="0"/>
              </a:spcBef>
            </a:pPr>
            <a:r>
              <a:rPr lang="en-US" sz="2843">
                <a:solidFill>
                  <a:srgbClr val="013120"/>
                </a:solidFill>
                <a:latin typeface="Poppins"/>
                <a:ea typeface="Poppins"/>
                <a:cs typeface="Poppins"/>
                <a:sym typeface="Poppins"/>
              </a:rPr>
              <a:t>A skill-based matching system helps beginners gain experience while providing consumers with a diverse talent pool.</a:t>
            </a:r>
          </a:p>
          <a:p>
            <a:pPr algn="just">
              <a:lnSpc>
                <a:spcPts val="3980"/>
              </a:lnSpc>
              <a:spcBef>
                <a:spcPct val="0"/>
              </a:spcBef>
            </a:pPr>
            <a:r>
              <a:rPr lang="en-US" sz="2843">
                <a:solidFill>
                  <a:srgbClr val="013120"/>
                </a:solidFill>
                <a:latin typeface="Poppins"/>
                <a:ea typeface="Poppins"/>
                <a:cs typeface="Poppins"/>
                <a:sym typeface="Poppins"/>
              </a:rPr>
              <a:t>The platform scales its infrastructure to handle growing demand and ensure faster connections.</a:t>
            </a:r>
          </a:p>
          <a:p>
            <a:pPr algn="just">
              <a:lnSpc>
                <a:spcPts val="3980"/>
              </a:lnSpc>
              <a:spcBef>
                <a:spcPct val="0"/>
              </a:spcBef>
            </a:pPr>
            <a:r>
              <a:rPr lang="en-US" sz="2843">
                <a:solidFill>
                  <a:srgbClr val="013120"/>
                </a:solidFill>
                <a:latin typeface="Poppins"/>
                <a:ea typeface="Poppins"/>
                <a:cs typeface="Poppins"/>
                <a:sym typeface="Poppins"/>
              </a:rPr>
              <a:t>Continuous learning opportunities allow users to improve their skills.</a:t>
            </a:r>
          </a:p>
          <a:p>
            <a:pPr algn="just">
              <a:lnSpc>
                <a:spcPts val="3980"/>
              </a:lnSpc>
              <a:spcBef>
                <a:spcPct val="0"/>
              </a:spcBef>
            </a:pPr>
            <a:r>
              <a:rPr lang="en-US" sz="2843">
                <a:solidFill>
                  <a:srgbClr val="013120"/>
                </a:solidFill>
                <a:latin typeface="Poppins"/>
                <a:ea typeface="Poppins"/>
                <a:cs typeface="Poppins"/>
                <a:sym typeface="Poppins"/>
              </a:rPr>
              <a:t>The marketplace remains scalable and accessible for all.</a:t>
            </a:r>
          </a:p>
          <a:p>
            <a:pPr algn="just">
              <a:lnSpc>
                <a:spcPts val="3980"/>
              </a:lnSpc>
              <a:spcBef>
                <a:spcPct val="0"/>
              </a:spcBef>
            </a:pPr>
          </a:p>
        </p:txBody>
      </p:sp>
      <p:grpSp>
        <p:nvGrpSpPr>
          <p:cNvPr name="Group 9" id="9"/>
          <p:cNvGrpSpPr/>
          <p:nvPr/>
        </p:nvGrpSpPr>
        <p:grpSpPr>
          <a:xfrm rot="0">
            <a:off x="365074" y="2490563"/>
            <a:ext cx="429165" cy="400360"/>
            <a:chOff x="0" y="0"/>
            <a:chExt cx="113031" cy="105444"/>
          </a:xfrm>
        </p:grpSpPr>
        <p:sp>
          <p:nvSpPr>
            <p:cNvPr name="Freeform 10" id="10"/>
            <p:cNvSpPr/>
            <p:nvPr/>
          </p:nvSpPr>
          <p:spPr>
            <a:xfrm flipH="false" flipV="false" rot="0">
              <a:off x="0" y="0"/>
              <a:ext cx="113031" cy="105444"/>
            </a:xfrm>
            <a:custGeom>
              <a:avLst/>
              <a:gdLst/>
              <a:ahLst/>
              <a:cxnLst/>
              <a:rect r="r" b="b" t="t" l="l"/>
              <a:pathLst>
                <a:path h="105444" w="113031">
                  <a:moveTo>
                    <a:pt x="0" y="0"/>
                  </a:moveTo>
                  <a:lnTo>
                    <a:pt x="113031" y="0"/>
                  </a:lnTo>
                  <a:lnTo>
                    <a:pt x="113031" y="105444"/>
                  </a:lnTo>
                  <a:lnTo>
                    <a:pt x="0" y="105444"/>
                  </a:lnTo>
                  <a:close/>
                </a:path>
              </a:pathLst>
            </a:custGeom>
            <a:gradFill rotWithShape="true">
              <a:gsLst>
                <a:gs pos="0">
                  <a:srgbClr val="003421">
                    <a:alpha val="100000"/>
                  </a:srgbClr>
                </a:gs>
                <a:gs pos="100000">
                  <a:srgbClr val="BDF6F8">
                    <a:alpha val="100000"/>
                  </a:srgbClr>
                </a:gs>
              </a:gsLst>
              <a:lin ang="5400000"/>
            </a:gradFill>
          </p:spPr>
        </p:sp>
        <p:sp>
          <p:nvSpPr>
            <p:cNvPr name="TextBox 11" id="11"/>
            <p:cNvSpPr txBox="true"/>
            <p:nvPr/>
          </p:nvSpPr>
          <p:spPr>
            <a:xfrm>
              <a:off x="0" y="-38100"/>
              <a:ext cx="113031" cy="14354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365074" y="3452168"/>
            <a:ext cx="429165" cy="400360"/>
            <a:chOff x="0" y="0"/>
            <a:chExt cx="113031" cy="105444"/>
          </a:xfrm>
        </p:grpSpPr>
        <p:sp>
          <p:nvSpPr>
            <p:cNvPr name="Freeform 13" id="13"/>
            <p:cNvSpPr/>
            <p:nvPr/>
          </p:nvSpPr>
          <p:spPr>
            <a:xfrm flipH="false" flipV="false" rot="0">
              <a:off x="0" y="0"/>
              <a:ext cx="113031" cy="105444"/>
            </a:xfrm>
            <a:custGeom>
              <a:avLst/>
              <a:gdLst/>
              <a:ahLst/>
              <a:cxnLst/>
              <a:rect r="r" b="b" t="t" l="l"/>
              <a:pathLst>
                <a:path h="105444" w="113031">
                  <a:moveTo>
                    <a:pt x="0" y="0"/>
                  </a:moveTo>
                  <a:lnTo>
                    <a:pt x="113031" y="0"/>
                  </a:lnTo>
                  <a:lnTo>
                    <a:pt x="113031" y="105444"/>
                  </a:lnTo>
                  <a:lnTo>
                    <a:pt x="0" y="105444"/>
                  </a:lnTo>
                  <a:close/>
                </a:path>
              </a:pathLst>
            </a:custGeom>
            <a:gradFill rotWithShape="true">
              <a:gsLst>
                <a:gs pos="0">
                  <a:srgbClr val="003421">
                    <a:alpha val="100000"/>
                  </a:srgbClr>
                </a:gs>
                <a:gs pos="100000">
                  <a:srgbClr val="BDF6F8">
                    <a:alpha val="100000"/>
                  </a:srgbClr>
                </a:gs>
              </a:gsLst>
              <a:lin ang="5400000"/>
            </a:gradFill>
          </p:spPr>
        </p:sp>
        <p:sp>
          <p:nvSpPr>
            <p:cNvPr name="TextBox 14" id="14"/>
            <p:cNvSpPr txBox="true"/>
            <p:nvPr/>
          </p:nvSpPr>
          <p:spPr>
            <a:xfrm>
              <a:off x="0" y="-38100"/>
              <a:ext cx="113031" cy="143544"/>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365074" y="4435554"/>
            <a:ext cx="429165" cy="400360"/>
            <a:chOff x="0" y="0"/>
            <a:chExt cx="113031" cy="105444"/>
          </a:xfrm>
        </p:grpSpPr>
        <p:sp>
          <p:nvSpPr>
            <p:cNvPr name="Freeform 16" id="16"/>
            <p:cNvSpPr/>
            <p:nvPr/>
          </p:nvSpPr>
          <p:spPr>
            <a:xfrm flipH="false" flipV="false" rot="0">
              <a:off x="0" y="0"/>
              <a:ext cx="113031" cy="105444"/>
            </a:xfrm>
            <a:custGeom>
              <a:avLst/>
              <a:gdLst/>
              <a:ahLst/>
              <a:cxnLst/>
              <a:rect r="r" b="b" t="t" l="l"/>
              <a:pathLst>
                <a:path h="105444" w="113031">
                  <a:moveTo>
                    <a:pt x="0" y="0"/>
                  </a:moveTo>
                  <a:lnTo>
                    <a:pt x="113031" y="0"/>
                  </a:lnTo>
                  <a:lnTo>
                    <a:pt x="113031" y="105444"/>
                  </a:lnTo>
                  <a:lnTo>
                    <a:pt x="0" y="105444"/>
                  </a:lnTo>
                  <a:close/>
                </a:path>
              </a:pathLst>
            </a:custGeom>
            <a:gradFill rotWithShape="true">
              <a:gsLst>
                <a:gs pos="0">
                  <a:srgbClr val="003421">
                    <a:alpha val="100000"/>
                  </a:srgbClr>
                </a:gs>
                <a:gs pos="100000">
                  <a:srgbClr val="BDF6F8">
                    <a:alpha val="100000"/>
                  </a:srgbClr>
                </a:gs>
              </a:gsLst>
              <a:lin ang="5400000"/>
            </a:gradFill>
          </p:spPr>
        </p:sp>
        <p:sp>
          <p:nvSpPr>
            <p:cNvPr name="TextBox 17" id="17"/>
            <p:cNvSpPr txBox="true"/>
            <p:nvPr/>
          </p:nvSpPr>
          <p:spPr>
            <a:xfrm>
              <a:off x="0" y="-38100"/>
              <a:ext cx="113031" cy="143544"/>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365074" y="5964950"/>
            <a:ext cx="429165" cy="400360"/>
            <a:chOff x="0" y="0"/>
            <a:chExt cx="113031" cy="105444"/>
          </a:xfrm>
        </p:grpSpPr>
        <p:sp>
          <p:nvSpPr>
            <p:cNvPr name="Freeform 19" id="19"/>
            <p:cNvSpPr/>
            <p:nvPr/>
          </p:nvSpPr>
          <p:spPr>
            <a:xfrm flipH="false" flipV="false" rot="0">
              <a:off x="0" y="0"/>
              <a:ext cx="113031" cy="105444"/>
            </a:xfrm>
            <a:custGeom>
              <a:avLst/>
              <a:gdLst/>
              <a:ahLst/>
              <a:cxnLst/>
              <a:rect r="r" b="b" t="t" l="l"/>
              <a:pathLst>
                <a:path h="105444" w="113031">
                  <a:moveTo>
                    <a:pt x="0" y="0"/>
                  </a:moveTo>
                  <a:lnTo>
                    <a:pt x="113031" y="0"/>
                  </a:lnTo>
                  <a:lnTo>
                    <a:pt x="113031" y="105444"/>
                  </a:lnTo>
                  <a:lnTo>
                    <a:pt x="0" y="105444"/>
                  </a:lnTo>
                  <a:close/>
                </a:path>
              </a:pathLst>
            </a:custGeom>
            <a:gradFill rotWithShape="true">
              <a:gsLst>
                <a:gs pos="0">
                  <a:srgbClr val="003421">
                    <a:alpha val="100000"/>
                  </a:srgbClr>
                </a:gs>
                <a:gs pos="100000">
                  <a:srgbClr val="BDF6F8">
                    <a:alpha val="100000"/>
                  </a:srgbClr>
                </a:gs>
              </a:gsLst>
              <a:lin ang="5400000"/>
            </a:gradFill>
          </p:spPr>
        </p:sp>
        <p:sp>
          <p:nvSpPr>
            <p:cNvPr name="TextBox 20" id="20"/>
            <p:cNvSpPr txBox="true"/>
            <p:nvPr/>
          </p:nvSpPr>
          <p:spPr>
            <a:xfrm>
              <a:off x="0" y="-38100"/>
              <a:ext cx="113031" cy="143544"/>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365074" y="7878512"/>
            <a:ext cx="429165" cy="400360"/>
            <a:chOff x="0" y="0"/>
            <a:chExt cx="113031" cy="105444"/>
          </a:xfrm>
        </p:grpSpPr>
        <p:sp>
          <p:nvSpPr>
            <p:cNvPr name="Freeform 22" id="22"/>
            <p:cNvSpPr/>
            <p:nvPr/>
          </p:nvSpPr>
          <p:spPr>
            <a:xfrm flipH="false" flipV="false" rot="0">
              <a:off x="0" y="0"/>
              <a:ext cx="113031" cy="105444"/>
            </a:xfrm>
            <a:custGeom>
              <a:avLst/>
              <a:gdLst/>
              <a:ahLst/>
              <a:cxnLst/>
              <a:rect r="r" b="b" t="t" l="l"/>
              <a:pathLst>
                <a:path h="105444" w="113031">
                  <a:moveTo>
                    <a:pt x="0" y="0"/>
                  </a:moveTo>
                  <a:lnTo>
                    <a:pt x="113031" y="0"/>
                  </a:lnTo>
                  <a:lnTo>
                    <a:pt x="113031" y="105444"/>
                  </a:lnTo>
                  <a:lnTo>
                    <a:pt x="0" y="105444"/>
                  </a:lnTo>
                  <a:close/>
                </a:path>
              </a:pathLst>
            </a:custGeom>
            <a:gradFill rotWithShape="true">
              <a:gsLst>
                <a:gs pos="0">
                  <a:srgbClr val="003421">
                    <a:alpha val="100000"/>
                  </a:srgbClr>
                </a:gs>
                <a:gs pos="100000">
                  <a:srgbClr val="BDF6F8">
                    <a:alpha val="100000"/>
                  </a:srgbClr>
                </a:gs>
              </a:gsLst>
              <a:lin ang="5400000"/>
            </a:gradFill>
          </p:spPr>
        </p:sp>
        <p:sp>
          <p:nvSpPr>
            <p:cNvPr name="TextBox 23" id="23"/>
            <p:cNvSpPr txBox="true"/>
            <p:nvPr/>
          </p:nvSpPr>
          <p:spPr>
            <a:xfrm>
              <a:off x="0" y="-38100"/>
              <a:ext cx="113031" cy="143544"/>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2786038" y="3127625"/>
            <a:ext cx="12715924" cy="2740092"/>
          </a:xfrm>
          <a:prstGeom prst="rect">
            <a:avLst/>
          </a:prstGeom>
        </p:spPr>
        <p:txBody>
          <a:bodyPr anchor="t" rtlCol="false" tIns="0" lIns="0" bIns="0" rIns="0">
            <a:spAutoFit/>
          </a:bodyPr>
          <a:lstStyle/>
          <a:p>
            <a:pPr algn="ctr">
              <a:lnSpc>
                <a:spcPts val="10745"/>
              </a:lnSpc>
            </a:pPr>
            <a:r>
              <a:rPr lang="en-US" sz="9184" spc="-128">
                <a:solidFill>
                  <a:srgbClr val="013120"/>
                </a:solidFill>
                <a:latin typeface="Helvetica World"/>
                <a:ea typeface="Helvetica World"/>
                <a:cs typeface="Helvetica World"/>
                <a:sym typeface="Helvetica World"/>
              </a:rPr>
              <a:t>THANK YOU</a:t>
            </a:r>
          </a:p>
          <a:p>
            <a:pPr algn="ctr" marL="0" indent="0" lvl="1">
              <a:lnSpc>
                <a:spcPts val="10745"/>
              </a:lnSpc>
            </a:pPr>
            <a:r>
              <a:rPr lang="en-US" sz="9184" spc="-128">
                <a:solidFill>
                  <a:srgbClr val="013120"/>
                </a:solidFill>
                <a:latin typeface="Helvetica World"/>
                <a:ea typeface="Helvetica World"/>
                <a:cs typeface="Helvetica World"/>
                <a:sym typeface="Helvetica World"/>
              </a:rPr>
              <a:t>SO MUCH!</a:t>
            </a:r>
          </a:p>
        </p:txBody>
      </p:sp>
      <p:sp>
        <p:nvSpPr>
          <p:cNvPr name="TextBox 4" id="4"/>
          <p:cNvSpPr txBox="true"/>
          <p:nvPr/>
        </p:nvSpPr>
        <p:spPr>
          <a:xfrm rot="0">
            <a:off x="6279506" y="6687115"/>
            <a:ext cx="6364927" cy="701068"/>
          </a:xfrm>
          <a:prstGeom prst="rect">
            <a:avLst/>
          </a:prstGeom>
        </p:spPr>
        <p:txBody>
          <a:bodyPr anchor="t" rtlCol="false" tIns="0" lIns="0" bIns="0" rIns="0">
            <a:spAutoFit/>
          </a:bodyPr>
          <a:lstStyle/>
          <a:p>
            <a:pPr algn="ctr">
              <a:lnSpc>
                <a:spcPts val="5459"/>
              </a:lnSpc>
              <a:spcBef>
                <a:spcPct val="0"/>
              </a:spcBef>
            </a:pPr>
            <a:r>
              <a:rPr lang="en-US" sz="3899" i="true">
                <a:solidFill>
                  <a:srgbClr val="013120"/>
                </a:solidFill>
                <a:latin typeface="Poppins Italics"/>
                <a:ea typeface="Poppins Italics"/>
                <a:cs typeface="Poppins Italics"/>
                <a:sym typeface="Poppins Italics"/>
              </a:rPr>
              <a:t>feel free to ask questions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83416" r="0" b="-83416"/>
            </a:stretch>
          </a:blipFill>
        </p:spPr>
      </p:sp>
      <p:grpSp>
        <p:nvGrpSpPr>
          <p:cNvPr name="Group 3" id="3"/>
          <p:cNvGrpSpPr>
            <a:grpSpLocks noChangeAspect="true"/>
          </p:cNvGrpSpPr>
          <p:nvPr/>
        </p:nvGrpSpPr>
        <p:grpSpPr>
          <a:xfrm rot="0">
            <a:off x="6851733" y="3219151"/>
            <a:ext cx="4383464" cy="2558125"/>
            <a:chOff x="0" y="0"/>
            <a:chExt cx="10924540" cy="6375400"/>
          </a:xfrm>
        </p:grpSpPr>
        <p:sp>
          <p:nvSpPr>
            <p:cNvPr name="Freeform 4" id="4"/>
            <p:cNvSpPr/>
            <p:nvPr/>
          </p:nvSpPr>
          <p:spPr>
            <a:xfrm flipH="false" flipV="false" rot="0">
              <a:off x="12700" y="12700"/>
              <a:ext cx="10899140" cy="6350000"/>
            </a:xfrm>
            <a:custGeom>
              <a:avLst/>
              <a:gdLst/>
              <a:ahLst/>
              <a:cxnLst/>
              <a:rect r="r" b="b" t="t" l="l"/>
              <a:pathLst>
                <a:path h="6350000" w="10899140">
                  <a:moveTo>
                    <a:pt x="10314940" y="0"/>
                  </a:moveTo>
                  <a:lnTo>
                    <a:pt x="584200" y="0"/>
                  </a:lnTo>
                  <a:cubicBezTo>
                    <a:pt x="584200" y="322580"/>
                    <a:pt x="322580" y="584200"/>
                    <a:pt x="0" y="584200"/>
                  </a:cubicBezTo>
                  <a:lnTo>
                    <a:pt x="0" y="5765800"/>
                  </a:lnTo>
                  <a:cubicBezTo>
                    <a:pt x="322580" y="5765800"/>
                    <a:pt x="584200" y="6027420"/>
                    <a:pt x="584200" y="6350000"/>
                  </a:cubicBezTo>
                  <a:lnTo>
                    <a:pt x="10314940" y="6350000"/>
                  </a:lnTo>
                  <a:cubicBezTo>
                    <a:pt x="10314940" y="6027420"/>
                    <a:pt x="10576560" y="5765800"/>
                    <a:pt x="10899140" y="5765800"/>
                  </a:cubicBezTo>
                  <a:lnTo>
                    <a:pt x="10899140" y="584200"/>
                  </a:lnTo>
                  <a:cubicBezTo>
                    <a:pt x="10576560" y="584200"/>
                    <a:pt x="10314940" y="322580"/>
                    <a:pt x="10314940" y="0"/>
                  </a:cubicBezTo>
                  <a:close/>
                </a:path>
              </a:pathLst>
            </a:custGeom>
            <a:blipFill>
              <a:blip r:embed="rId3"/>
              <a:stretch>
                <a:fillRect l="-5015" t="-850" r="-9118" b="-2823"/>
              </a:stretch>
            </a:blipFill>
          </p:spPr>
        </p:sp>
        <p:sp>
          <p:nvSpPr>
            <p:cNvPr name="Freeform 5" id="5"/>
            <p:cNvSpPr/>
            <p:nvPr/>
          </p:nvSpPr>
          <p:spPr>
            <a:xfrm flipH="false" flipV="false" rot="0">
              <a:off x="0" y="0"/>
              <a:ext cx="10924540" cy="6375400"/>
            </a:xfrm>
            <a:custGeom>
              <a:avLst/>
              <a:gdLst/>
              <a:ahLst/>
              <a:cxnLst/>
              <a:rect r="r" b="b" t="t" l="l"/>
              <a:pathLst>
                <a:path h="6375400" w="10924540">
                  <a:moveTo>
                    <a:pt x="10340340" y="6375400"/>
                  </a:moveTo>
                  <a:lnTo>
                    <a:pt x="584200" y="6375400"/>
                  </a:lnTo>
                  <a:lnTo>
                    <a:pt x="584200" y="6362700"/>
                  </a:lnTo>
                  <a:cubicBezTo>
                    <a:pt x="584200" y="6047740"/>
                    <a:pt x="327660" y="5791200"/>
                    <a:pt x="12700" y="5791200"/>
                  </a:cubicBezTo>
                  <a:lnTo>
                    <a:pt x="0" y="5791200"/>
                  </a:lnTo>
                  <a:lnTo>
                    <a:pt x="0" y="584200"/>
                  </a:lnTo>
                  <a:lnTo>
                    <a:pt x="12700" y="584200"/>
                  </a:lnTo>
                  <a:cubicBezTo>
                    <a:pt x="327660" y="584200"/>
                    <a:pt x="584200" y="327660"/>
                    <a:pt x="584200" y="12700"/>
                  </a:cubicBezTo>
                  <a:lnTo>
                    <a:pt x="584200" y="0"/>
                  </a:lnTo>
                  <a:lnTo>
                    <a:pt x="10340340" y="0"/>
                  </a:lnTo>
                  <a:lnTo>
                    <a:pt x="10340340" y="12700"/>
                  </a:lnTo>
                  <a:cubicBezTo>
                    <a:pt x="10340340" y="327660"/>
                    <a:pt x="10596880" y="584200"/>
                    <a:pt x="10911840" y="584200"/>
                  </a:cubicBezTo>
                  <a:lnTo>
                    <a:pt x="10924540" y="584200"/>
                  </a:lnTo>
                  <a:lnTo>
                    <a:pt x="10924540" y="5791200"/>
                  </a:lnTo>
                  <a:lnTo>
                    <a:pt x="10911840" y="5791200"/>
                  </a:lnTo>
                  <a:cubicBezTo>
                    <a:pt x="10596880" y="5791200"/>
                    <a:pt x="10340340" y="6047740"/>
                    <a:pt x="10340340" y="6362700"/>
                  </a:cubicBezTo>
                  <a:lnTo>
                    <a:pt x="10340340" y="6375400"/>
                  </a:lnTo>
                  <a:close/>
                  <a:moveTo>
                    <a:pt x="609600" y="6350000"/>
                  </a:moveTo>
                  <a:lnTo>
                    <a:pt x="10314940" y="6350000"/>
                  </a:lnTo>
                  <a:cubicBezTo>
                    <a:pt x="10321290" y="6031230"/>
                    <a:pt x="10580370" y="5773420"/>
                    <a:pt x="10899140" y="5765800"/>
                  </a:cubicBezTo>
                  <a:lnTo>
                    <a:pt x="10899140" y="609600"/>
                  </a:lnTo>
                  <a:cubicBezTo>
                    <a:pt x="10580370" y="603250"/>
                    <a:pt x="10322560" y="344170"/>
                    <a:pt x="10314940" y="25400"/>
                  </a:cubicBezTo>
                  <a:lnTo>
                    <a:pt x="609600" y="25400"/>
                  </a:lnTo>
                  <a:cubicBezTo>
                    <a:pt x="601980" y="344170"/>
                    <a:pt x="344170" y="601980"/>
                    <a:pt x="25400" y="609600"/>
                  </a:cubicBezTo>
                  <a:lnTo>
                    <a:pt x="25400" y="5765800"/>
                  </a:lnTo>
                  <a:cubicBezTo>
                    <a:pt x="344170" y="5773420"/>
                    <a:pt x="601980" y="6031230"/>
                    <a:pt x="609600" y="6350000"/>
                  </a:cubicBezTo>
                  <a:close/>
                </a:path>
              </a:pathLst>
            </a:custGeom>
            <a:solidFill>
              <a:srgbClr val="A1C4E8"/>
            </a:solidFill>
          </p:spPr>
        </p:sp>
      </p:grpSp>
      <p:grpSp>
        <p:nvGrpSpPr>
          <p:cNvPr name="Group 6" id="6"/>
          <p:cNvGrpSpPr>
            <a:grpSpLocks noChangeAspect="true"/>
          </p:cNvGrpSpPr>
          <p:nvPr/>
        </p:nvGrpSpPr>
        <p:grpSpPr>
          <a:xfrm rot="0">
            <a:off x="13144349" y="3101616"/>
            <a:ext cx="4316684" cy="2519153"/>
            <a:chOff x="0" y="0"/>
            <a:chExt cx="10924540" cy="6375400"/>
          </a:xfrm>
        </p:grpSpPr>
        <p:sp>
          <p:nvSpPr>
            <p:cNvPr name="Freeform 7" id="7"/>
            <p:cNvSpPr/>
            <p:nvPr/>
          </p:nvSpPr>
          <p:spPr>
            <a:xfrm flipH="false" flipV="false" rot="0">
              <a:off x="12700" y="12700"/>
              <a:ext cx="10899140" cy="6350000"/>
            </a:xfrm>
            <a:custGeom>
              <a:avLst/>
              <a:gdLst/>
              <a:ahLst/>
              <a:cxnLst/>
              <a:rect r="r" b="b" t="t" l="l"/>
              <a:pathLst>
                <a:path h="6350000" w="10899140">
                  <a:moveTo>
                    <a:pt x="10314940" y="0"/>
                  </a:moveTo>
                  <a:lnTo>
                    <a:pt x="584200" y="0"/>
                  </a:lnTo>
                  <a:cubicBezTo>
                    <a:pt x="584200" y="322580"/>
                    <a:pt x="322580" y="584200"/>
                    <a:pt x="0" y="584200"/>
                  </a:cubicBezTo>
                  <a:lnTo>
                    <a:pt x="0" y="5765800"/>
                  </a:lnTo>
                  <a:cubicBezTo>
                    <a:pt x="322580" y="5765800"/>
                    <a:pt x="584200" y="6027420"/>
                    <a:pt x="584200" y="6350000"/>
                  </a:cubicBezTo>
                  <a:lnTo>
                    <a:pt x="10314940" y="6350000"/>
                  </a:lnTo>
                  <a:cubicBezTo>
                    <a:pt x="10314940" y="6027420"/>
                    <a:pt x="10576560" y="5765800"/>
                    <a:pt x="10899140" y="5765800"/>
                  </a:cubicBezTo>
                  <a:lnTo>
                    <a:pt x="10899140" y="584200"/>
                  </a:lnTo>
                  <a:cubicBezTo>
                    <a:pt x="10576560" y="584200"/>
                    <a:pt x="10314940" y="322580"/>
                    <a:pt x="10314940" y="0"/>
                  </a:cubicBezTo>
                  <a:close/>
                </a:path>
              </a:pathLst>
            </a:custGeom>
            <a:blipFill>
              <a:blip r:embed="rId4"/>
              <a:stretch>
                <a:fillRect l="0" t="-6980" r="0" b="-15737"/>
              </a:stretch>
            </a:blipFill>
          </p:spPr>
        </p:sp>
        <p:sp>
          <p:nvSpPr>
            <p:cNvPr name="Freeform 8" id="8"/>
            <p:cNvSpPr/>
            <p:nvPr/>
          </p:nvSpPr>
          <p:spPr>
            <a:xfrm flipH="false" flipV="false" rot="0">
              <a:off x="0" y="0"/>
              <a:ext cx="10924540" cy="6375400"/>
            </a:xfrm>
            <a:custGeom>
              <a:avLst/>
              <a:gdLst/>
              <a:ahLst/>
              <a:cxnLst/>
              <a:rect r="r" b="b" t="t" l="l"/>
              <a:pathLst>
                <a:path h="6375400" w="10924540">
                  <a:moveTo>
                    <a:pt x="10340340" y="6375400"/>
                  </a:moveTo>
                  <a:lnTo>
                    <a:pt x="584200" y="6375400"/>
                  </a:lnTo>
                  <a:lnTo>
                    <a:pt x="584200" y="6362700"/>
                  </a:lnTo>
                  <a:cubicBezTo>
                    <a:pt x="584200" y="6047740"/>
                    <a:pt x="327660" y="5791200"/>
                    <a:pt x="12700" y="5791200"/>
                  </a:cubicBezTo>
                  <a:lnTo>
                    <a:pt x="0" y="5791200"/>
                  </a:lnTo>
                  <a:lnTo>
                    <a:pt x="0" y="584200"/>
                  </a:lnTo>
                  <a:lnTo>
                    <a:pt x="12700" y="584200"/>
                  </a:lnTo>
                  <a:cubicBezTo>
                    <a:pt x="327660" y="584200"/>
                    <a:pt x="584200" y="327660"/>
                    <a:pt x="584200" y="12700"/>
                  </a:cubicBezTo>
                  <a:lnTo>
                    <a:pt x="584200" y="0"/>
                  </a:lnTo>
                  <a:lnTo>
                    <a:pt x="10340340" y="0"/>
                  </a:lnTo>
                  <a:lnTo>
                    <a:pt x="10340340" y="12700"/>
                  </a:lnTo>
                  <a:cubicBezTo>
                    <a:pt x="10340340" y="327660"/>
                    <a:pt x="10596880" y="584200"/>
                    <a:pt x="10911840" y="584200"/>
                  </a:cubicBezTo>
                  <a:lnTo>
                    <a:pt x="10924540" y="584200"/>
                  </a:lnTo>
                  <a:lnTo>
                    <a:pt x="10924540" y="5791200"/>
                  </a:lnTo>
                  <a:lnTo>
                    <a:pt x="10911840" y="5791200"/>
                  </a:lnTo>
                  <a:cubicBezTo>
                    <a:pt x="10596880" y="5791200"/>
                    <a:pt x="10340340" y="6047740"/>
                    <a:pt x="10340340" y="6362700"/>
                  </a:cubicBezTo>
                  <a:lnTo>
                    <a:pt x="10340340" y="6375400"/>
                  </a:lnTo>
                  <a:close/>
                  <a:moveTo>
                    <a:pt x="609600" y="6350000"/>
                  </a:moveTo>
                  <a:lnTo>
                    <a:pt x="10314940" y="6350000"/>
                  </a:lnTo>
                  <a:cubicBezTo>
                    <a:pt x="10321290" y="6031230"/>
                    <a:pt x="10580370" y="5773420"/>
                    <a:pt x="10899140" y="5765800"/>
                  </a:cubicBezTo>
                  <a:lnTo>
                    <a:pt x="10899140" y="609600"/>
                  </a:lnTo>
                  <a:cubicBezTo>
                    <a:pt x="10580370" y="603250"/>
                    <a:pt x="10322560" y="344170"/>
                    <a:pt x="10314940" y="25400"/>
                  </a:cubicBezTo>
                  <a:lnTo>
                    <a:pt x="609600" y="25400"/>
                  </a:lnTo>
                  <a:cubicBezTo>
                    <a:pt x="601980" y="344170"/>
                    <a:pt x="344170" y="601980"/>
                    <a:pt x="25400" y="609600"/>
                  </a:cubicBezTo>
                  <a:lnTo>
                    <a:pt x="25400" y="5765800"/>
                  </a:lnTo>
                  <a:cubicBezTo>
                    <a:pt x="344170" y="5773420"/>
                    <a:pt x="601980" y="6031230"/>
                    <a:pt x="609600" y="6350000"/>
                  </a:cubicBezTo>
                  <a:close/>
                </a:path>
              </a:pathLst>
            </a:custGeom>
            <a:solidFill>
              <a:srgbClr val="A1C4E8"/>
            </a:solidFill>
          </p:spPr>
        </p:sp>
      </p:grpSp>
      <p:grpSp>
        <p:nvGrpSpPr>
          <p:cNvPr name="Group 9" id="9"/>
          <p:cNvGrpSpPr>
            <a:grpSpLocks noChangeAspect="true"/>
          </p:cNvGrpSpPr>
          <p:nvPr/>
        </p:nvGrpSpPr>
        <p:grpSpPr>
          <a:xfrm rot="0">
            <a:off x="1028700" y="3219151"/>
            <a:ext cx="3913881" cy="2284083"/>
            <a:chOff x="0" y="0"/>
            <a:chExt cx="10924540" cy="6375400"/>
          </a:xfrm>
        </p:grpSpPr>
        <p:sp>
          <p:nvSpPr>
            <p:cNvPr name="Freeform 10" id="10"/>
            <p:cNvSpPr/>
            <p:nvPr/>
          </p:nvSpPr>
          <p:spPr>
            <a:xfrm flipH="false" flipV="false" rot="0">
              <a:off x="12700" y="12700"/>
              <a:ext cx="10899140" cy="6350000"/>
            </a:xfrm>
            <a:custGeom>
              <a:avLst/>
              <a:gdLst/>
              <a:ahLst/>
              <a:cxnLst/>
              <a:rect r="r" b="b" t="t" l="l"/>
              <a:pathLst>
                <a:path h="6350000" w="10899140">
                  <a:moveTo>
                    <a:pt x="10314940" y="0"/>
                  </a:moveTo>
                  <a:lnTo>
                    <a:pt x="584200" y="0"/>
                  </a:lnTo>
                  <a:cubicBezTo>
                    <a:pt x="584200" y="322580"/>
                    <a:pt x="322580" y="584200"/>
                    <a:pt x="0" y="584200"/>
                  </a:cubicBezTo>
                  <a:lnTo>
                    <a:pt x="0" y="5765800"/>
                  </a:lnTo>
                  <a:cubicBezTo>
                    <a:pt x="322580" y="5765800"/>
                    <a:pt x="584200" y="6027420"/>
                    <a:pt x="584200" y="6350000"/>
                  </a:cubicBezTo>
                  <a:lnTo>
                    <a:pt x="10314940" y="6350000"/>
                  </a:lnTo>
                  <a:cubicBezTo>
                    <a:pt x="10314940" y="6027420"/>
                    <a:pt x="10576560" y="5765800"/>
                    <a:pt x="10899140" y="5765800"/>
                  </a:cubicBezTo>
                  <a:lnTo>
                    <a:pt x="10899140" y="584200"/>
                  </a:lnTo>
                  <a:cubicBezTo>
                    <a:pt x="10576560" y="584200"/>
                    <a:pt x="10314940" y="322580"/>
                    <a:pt x="10314940" y="0"/>
                  </a:cubicBezTo>
                  <a:close/>
                </a:path>
              </a:pathLst>
            </a:custGeom>
            <a:blipFill>
              <a:blip r:embed="rId5"/>
              <a:stretch>
                <a:fillRect l="0" t="-28555" r="0" b="-43084"/>
              </a:stretch>
            </a:blipFill>
          </p:spPr>
        </p:sp>
        <p:sp>
          <p:nvSpPr>
            <p:cNvPr name="Freeform 11" id="11"/>
            <p:cNvSpPr/>
            <p:nvPr/>
          </p:nvSpPr>
          <p:spPr>
            <a:xfrm flipH="false" flipV="false" rot="0">
              <a:off x="0" y="0"/>
              <a:ext cx="10924540" cy="6375400"/>
            </a:xfrm>
            <a:custGeom>
              <a:avLst/>
              <a:gdLst/>
              <a:ahLst/>
              <a:cxnLst/>
              <a:rect r="r" b="b" t="t" l="l"/>
              <a:pathLst>
                <a:path h="6375400" w="10924540">
                  <a:moveTo>
                    <a:pt x="10340340" y="6375400"/>
                  </a:moveTo>
                  <a:lnTo>
                    <a:pt x="584200" y="6375400"/>
                  </a:lnTo>
                  <a:lnTo>
                    <a:pt x="584200" y="6362700"/>
                  </a:lnTo>
                  <a:cubicBezTo>
                    <a:pt x="584200" y="6047740"/>
                    <a:pt x="327660" y="5791200"/>
                    <a:pt x="12700" y="5791200"/>
                  </a:cubicBezTo>
                  <a:lnTo>
                    <a:pt x="0" y="5791200"/>
                  </a:lnTo>
                  <a:lnTo>
                    <a:pt x="0" y="584200"/>
                  </a:lnTo>
                  <a:lnTo>
                    <a:pt x="12700" y="584200"/>
                  </a:lnTo>
                  <a:cubicBezTo>
                    <a:pt x="327660" y="584200"/>
                    <a:pt x="584200" y="327660"/>
                    <a:pt x="584200" y="12700"/>
                  </a:cubicBezTo>
                  <a:lnTo>
                    <a:pt x="584200" y="0"/>
                  </a:lnTo>
                  <a:lnTo>
                    <a:pt x="10340340" y="0"/>
                  </a:lnTo>
                  <a:lnTo>
                    <a:pt x="10340340" y="12700"/>
                  </a:lnTo>
                  <a:cubicBezTo>
                    <a:pt x="10340340" y="327660"/>
                    <a:pt x="10596880" y="584200"/>
                    <a:pt x="10911840" y="584200"/>
                  </a:cubicBezTo>
                  <a:lnTo>
                    <a:pt x="10924540" y="584200"/>
                  </a:lnTo>
                  <a:lnTo>
                    <a:pt x="10924540" y="5791200"/>
                  </a:lnTo>
                  <a:lnTo>
                    <a:pt x="10911840" y="5791200"/>
                  </a:lnTo>
                  <a:cubicBezTo>
                    <a:pt x="10596880" y="5791200"/>
                    <a:pt x="10340340" y="6047740"/>
                    <a:pt x="10340340" y="6362700"/>
                  </a:cubicBezTo>
                  <a:lnTo>
                    <a:pt x="10340340" y="6375400"/>
                  </a:lnTo>
                  <a:close/>
                  <a:moveTo>
                    <a:pt x="609600" y="6350000"/>
                  </a:moveTo>
                  <a:lnTo>
                    <a:pt x="10314940" y="6350000"/>
                  </a:lnTo>
                  <a:cubicBezTo>
                    <a:pt x="10321290" y="6031230"/>
                    <a:pt x="10580370" y="5773420"/>
                    <a:pt x="10899140" y="5765800"/>
                  </a:cubicBezTo>
                  <a:lnTo>
                    <a:pt x="10899140" y="609600"/>
                  </a:lnTo>
                  <a:cubicBezTo>
                    <a:pt x="10580370" y="603250"/>
                    <a:pt x="10322560" y="344170"/>
                    <a:pt x="10314940" y="25400"/>
                  </a:cubicBezTo>
                  <a:lnTo>
                    <a:pt x="609600" y="25400"/>
                  </a:lnTo>
                  <a:cubicBezTo>
                    <a:pt x="601980" y="344170"/>
                    <a:pt x="344170" y="601980"/>
                    <a:pt x="25400" y="609600"/>
                  </a:cubicBezTo>
                  <a:lnTo>
                    <a:pt x="25400" y="5765800"/>
                  </a:lnTo>
                  <a:cubicBezTo>
                    <a:pt x="344170" y="5773420"/>
                    <a:pt x="601980" y="6031230"/>
                    <a:pt x="609600" y="6350000"/>
                  </a:cubicBezTo>
                  <a:close/>
                </a:path>
              </a:pathLst>
            </a:custGeom>
            <a:gradFill rotWithShape="true">
              <a:gsLst>
                <a:gs pos="0">
                  <a:srgbClr val="000000">
                    <a:alpha val="100000"/>
                  </a:srgbClr>
                </a:gs>
                <a:gs pos="100000">
                  <a:srgbClr val="737373">
                    <a:alpha val="100000"/>
                  </a:srgbClr>
                </a:gs>
              </a:gsLst>
              <a:lin ang="0"/>
            </a:gradFill>
          </p:spPr>
        </p:sp>
      </p:grpSp>
      <p:sp>
        <p:nvSpPr>
          <p:cNvPr name="TextBox 12" id="12"/>
          <p:cNvSpPr txBox="true"/>
          <p:nvPr/>
        </p:nvSpPr>
        <p:spPr>
          <a:xfrm rot="0">
            <a:off x="-1916726" y="253459"/>
            <a:ext cx="12715924" cy="889635"/>
          </a:xfrm>
          <a:prstGeom prst="rect">
            <a:avLst/>
          </a:prstGeom>
        </p:spPr>
        <p:txBody>
          <a:bodyPr anchor="t" rtlCol="false" tIns="0" lIns="0" bIns="0" rIns="0">
            <a:spAutoFit/>
          </a:bodyPr>
          <a:lstStyle/>
          <a:p>
            <a:pPr algn="ctr" marL="0" indent="0" lvl="1">
              <a:lnSpc>
                <a:spcPts val="7019"/>
              </a:lnSpc>
            </a:pPr>
            <a:r>
              <a:rPr lang="en-US" sz="6000" spc="-84">
                <a:solidFill>
                  <a:srgbClr val="013120"/>
                </a:solidFill>
                <a:latin typeface="Helvetica World"/>
                <a:ea typeface="Helvetica World"/>
                <a:cs typeface="Helvetica World"/>
                <a:sym typeface="Helvetica World"/>
              </a:rPr>
              <a:t>PROBLEM STATEMENT</a:t>
            </a:r>
          </a:p>
        </p:txBody>
      </p:sp>
      <p:sp>
        <p:nvSpPr>
          <p:cNvPr name="TextBox 13" id="13"/>
          <p:cNvSpPr txBox="true"/>
          <p:nvPr/>
        </p:nvSpPr>
        <p:spPr>
          <a:xfrm rot="0">
            <a:off x="1237803" y="2125405"/>
            <a:ext cx="3495675" cy="662941"/>
          </a:xfrm>
          <a:prstGeom prst="rect">
            <a:avLst/>
          </a:prstGeom>
        </p:spPr>
        <p:txBody>
          <a:bodyPr anchor="t" rtlCol="false" tIns="0" lIns="0" bIns="0" rIns="0">
            <a:spAutoFit/>
          </a:bodyPr>
          <a:lstStyle/>
          <a:p>
            <a:pPr algn="ctr">
              <a:lnSpc>
                <a:spcPts val="5459"/>
              </a:lnSpc>
              <a:spcBef>
                <a:spcPct val="0"/>
              </a:spcBef>
            </a:pPr>
            <a:r>
              <a:rPr lang="en-US" sz="3899">
                <a:solidFill>
                  <a:srgbClr val="013120"/>
                </a:solidFill>
                <a:latin typeface="Open Sans Extra Bold"/>
                <a:ea typeface="Open Sans Extra Bold"/>
                <a:cs typeface="Open Sans Extra Bold"/>
                <a:sym typeface="Open Sans Extra Bold"/>
              </a:rPr>
              <a:t>Transparency</a:t>
            </a:r>
          </a:p>
        </p:txBody>
      </p:sp>
      <p:sp>
        <p:nvSpPr>
          <p:cNvPr name="TextBox 14" id="14"/>
          <p:cNvSpPr txBox="true"/>
          <p:nvPr/>
        </p:nvSpPr>
        <p:spPr>
          <a:xfrm rot="0">
            <a:off x="7960497" y="2083210"/>
            <a:ext cx="2368272" cy="662941"/>
          </a:xfrm>
          <a:prstGeom prst="rect">
            <a:avLst/>
          </a:prstGeom>
        </p:spPr>
        <p:txBody>
          <a:bodyPr anchor="t" rtlCol="false" tIns="0" lIns="0" bIns="0" rIns="0">
            <a:spAutoFit/>
          </a:bodyPr>
          <a:lstStyle/>
          <a:p>
            <a:pPr algn="ctr">
              <a:lnSpc>
                <a:spcPts val="5459"/>
              </a:lnSpc>
              <a:spcBef>
                <a:spcPct val="0"/>
              </a:spcBef>
            </a:pPr>
            <a:r>
              <a:rPr lang="en-US" sz="3899">
                <a:solidFill>
                  <a:srgbClr val="013120"/>
                </a:solidFill>
                <a:latin typeface="Open Sans Extra Bold"/>
                <a:ea typeface="Open Sans Extra Bold"/>
                <a:cs typeface="Open Sans Extra Bold"/>
                <a:sym typeface="Open Sans Extra Bold"/>
              </a:rPr>
              <a:t>High Bias</a:t>
            </a:r>
          </a:p>
        </p:txBody>
      </p:sp>
      <p:sp>
        <p:nvSpPr>
          <p:cNvPr name="TextBox 15" id="15"/>
          <p:cNvSpPr txBox="true"/>
          <p:nvPr/>
        </p:nvSpPr>
        <p:spPr>
          <a:xfrm rot="0">
            <a:off x="14245714" y="2125432"/>
            <a:ext cx="2113955" cy="662941"/>
          </a:xfrm>
          <a:prstGeom prst="rect">
            <a:avLst/>
          </a:prstGeom>
        </p:spPr>
        <p:txBody>
          <a:bodyPr anchor="t" rtlCol="false" tIns="0" lIns="0" bIns="0" rIns="0">
            <a:spAutoFit/>
          </a:bodyPr>
          <a:lstStyle/>
          <a:p>
            <a:pPr algn="ctr">
              <a:lnSpc>
                <a:spcPts val="5459"/>
              </a:lnSpc>
              <a:spcBef>
                <a:spcPct val="0"/>
              </a:spcBef>
            </a:pPr>
            <a:r>
              <a:rPr lang="en-US" sz="3899">
                <a:solidFill>
                  <a:srgbClr val="013120"/>
                </a:solidFill>
                <a:latin typeface="Open Sans Extra Bold"/>
                <a:ea typeface="Open Sans Extra Bold"/>
                <a:cs typeface="Open Sans Extra Bold"/>
                <a:sym typeface="Open Sans Extra Bold"/>
              </a:rPr>
              <a:t>Security</a:t>
            </a:r>
          </a:p>
        </p:txBody>
      </p:sp>
      <p:sp>
        <p:nvSpPr>
          <p:cNvPr name="TextBox 16" id="16"/>
          <p:cNvSpPr txBox="true"/>
          <p:nvPr/>
        </p:nvSpPr>
        <p:spPr>
          <a:xfrm rot="0">
            <a:off x="658556" y="6738429"/>
            <a:ext cx="5386798" cy="2114550"/>
          </a:xfrm>
          <a:prstGeom prst="rect">
            <a:avLst/>
          </a:prstGeom>
        </p:spPr>
        <p:txBody>
          <a:bodyPr anchor="t" rtlCol="false" tIns="0" lIns="0" bIns="0" rIns="0">
            <a:spAutoFit/>
          </a:bodyPr>
          <a:lstStyle/>
          <a:p>
            <a:pPr algn="ctr">
              <a:lnSpc>
                <a:spcPts val="4200"/>
              </a:lnSpc>
              <a:spcBef>
                <a:spcPct val="0"/>
              </a:spcBef>
            </a:pPr>
            <a:r>
              <a:rPr lang="en-US" sz="3000">
                <a:solidFill>
                  <a:srgbClr val="013120"/>
                </a:solidFill>
                <a:latin typeface="Open Sans Extra Bold"/>
                <a:ea typeface="Open Sans Extra Bold"/>
                <a:cs typeface="Open Sans Extra Bold"/>
                <a:sym typeface="Open Sans Extra Bold"/>
              </a:rPr>
              <a:t>The current payment method is not transparent and can’t be verified about the payments.</a:t>
            </a:r>
          </a:p>
        </p:txBody>
      </p:sp>
      <p:sp>
        <p:nvSpPr>
          <p:cNvPr name="TextBox 17" id="17"/>
          <p:cNvSpPr txBox="true"/>
          <p:nvPr/>
        </p:nvSpPr>
        <p:spPr>
          <a:xfrm rot="0">
            <a:off x="6580941" y="6739301"/>
            <a:ext cx="5614339" cy="2114550"/>
          </a:xfrm>
          <a:prstGeom prst="rect">
            <a:avLst/>
          </a:prstGeom>
        </p:spPr>
        <p:txBody>
          <a:bodyPr anchor="t" rtlCol="false" tIns="0" lIns="0" bIns="0" rIns="0">
            <a:spAutoFit/>
          </a:bodyPr>
          <a:lstStyle/>
          <a:p>
            <a:pPr algn="ctr">
              <a:lnSpc>
                <a:spcPts val="4200"/>
              </a:lnSpc>
              <a:spcBef>
                <a:spcPct val="0"/>
              </a:spcBef>
            </a:pPr>
            <a:r>
              <a:rPr lang="en-US" sz="3000">
                <a:solidFill>
                  <a:srgbClr val="013120"/>
                </a:solidFill>
                <a:latin typeface="Open Sans Extra Bold"/>
                <a:ea typeface="Open Sans Extra Bold"/>
                <a:cs typeface="Open Sans Extra Bold"/>
                <a:sym typeface="Open Sans Extra Bold"/>
              </a:rPr>
              <a:t>The High bias system leads to loss faith among the new freelancers by waiting so long for projects.</a:t>
            </a:r>
          </a:p>
        </p:txBody>
      </p:sp>
      <p:sp>
        <p:nvSpPr>
          <p:cNvPr name="TextBox 18" id="18"/>
          <p:cNvSpPr txBox="true"/>
          <p:nvPr/>
        </p:nvSpPr>
        <p:spPr>
          <a:xfrm rot="0">
            <a:off x="12730866" y="6731899"/>
            <a:ext cx="5143651" cy="2114550"/>
          </a:xfrm>
          <a:prstGeom prst="rect">
            <a:avLst/>
          </a:prstGeom>
        </p:spPr>
        <p:txBody>
          <a:bodyPr anchor="t" rtlCol="false" tIns="0" lIns="0" bIns="0" rIns="0">
            <a:spAutoFit/>
          </a:bodyPr>
          <a:lstStyle/>
          <a:p>
            <a:pPr algn="ctr">
              <a:lnSpc>
                <a:spcPts val="4200"/>
              </a:lnSpc>
              <a:spcBef>
                <a:spcPct val="0"/>
              </a:spcBef>
            </a:pPr>
            <a:r>
              <a:rPr lang="en-US" sz="3000">
                <a:solidFill>
                  <a:srgbClr val="013120"/>
                </a:solidFill>
                <a:latin typeface="Open Sans Extra Bold"/>
                <a:ea typeface="Open Sans Extra Bold"/>
                <a:cs typeface="Open Sans Extra Bold"/>
                <a:sym typeface="Open Sans Extra Bold"/>
              </a:rPr>
              <a:t>Since, every data is centralized, the details can be more vulnerable to the attackers</a:t>
            </a:r>
          </a:p>
        </p:txBody>
      </p:sp>
      <p:sp>
        <p:nvSpPr>
          <p:cNvPr name="Freeform 19" id="19"/>
          <p:cNvSpPr/>
          <p:nvPr/>
        </p:nvSpPr>
        <p:spPr>
          <a:xfrm flipH="false" flipV="false" rot="0">
            <a:off x="0" y="5460048"/>
            <a:ext cx="6343413" cy="4717192"/>
          </a:xfrm>
          <a:custGeom>
            <a:avLst/>
            <a:gdLst/>
            <a:ahLst/>
            <a:cxnLst/>
            <a:rect r="r" b="b" t="t" l="l"/>
            <a:pathLst>
              <a:path h="4717192" w="6343413">
                <a:moveTo>
                  <a:pt x="0" y="0"/>
                </a:moveTo>
                <a:lnTo>
                  <a:pt x="6343413" y="0"/>
                </a:lnTo>
                <a:lnTo>
                  <a:pt x="6343413" y="4717192"/>
                </a:lnTo>
                <a:lnTo>
                  <a:pt x="0" y="4717192"/>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0870823" y="513381"/>
            <a:ext cx="8744919" cy="8744919"/>
          </a:xfrm>
          <a:custGeom>
            <a:avLst/>
            <a:gdLst/>
            <a:ahLst/>
            <a:cxnLst/>
            <a:rect r="r" b="b" t="t" l="l"/>
            <a:pathLst>
              <a:path h="8744919" w="8744919">
                <a:moveTo>
                  <a:pt x="0" y="0"/>
                </a:moveTo>
                <a:lnTo>
                  <a:pt x="8744919" y="0"/>
                </a:lnTo>
                <a:lnTo>
                  <a:pt x="8744919" y="8744919"/>
                </a:lnTo>
                <a:lnTo>
                  <a:pt x="0" y="8744919"/>
                </a:lnTo>
                <a:lnTo>
                  <a:pt x="0" y="0"/>
                </a:lnTo>
                <a:close/>
              </a:path>
            </a:pathLst>
          </a:custGeom>
          <a:blipFill>
            <a:blip r:embed="rId8">
              <a:alphaModFix amt="5000"/>
              <a:extLst>
                <a:ext uri="{96DAC541-7B7A-43D3-8B79-37D633B846F1}">
                  <asvg:svgBlip xmlns:asvg="http://schemas.microsoft.com/office/drawing/2016/SVG/main" r:embed="rId9"/>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83416" r="0" b="-83416"/>
            </a:stretch>
          </a:blipFill>
        </p:spPr>
      </p:sp>
      <p:grpSp>
        <p:nvGrpSpPr>
          <p:cNvPr name="Group 3" id="3"/>
          <p:cNvGrpSpPr>
            <a:grpSpLocks noChangeAspect="true"/>
          </p:cNvGrpSpPr>
          <p:nvPr/>
        </p:nvGrpSpPr>
        <p:grpSpPr>
          <a:xfrm rot="0">
            <a:off x="6851733" y="3219151"/>
            <a:ext cx="4383464" cy="2558125"/>
            <a:chOff x="0" y="0"/>
            <a:chExt cx="10924540" cy="6375400"/>
          </a:xfrm>
        </p:grpSpPr>
        <p:sp>
          <p:nvSpPr>
            <p:cNvPr name="Freeform 4" id="4"/>
            <p:cNvSpPr/>
            <p:nvPr/>
          </p:nvSpPr>
          <p:spPr>
            <a:xfrm flipH="false" flipV="false" rot="0">
              <a:off x="12700" y="12700"/>
              <a:ext cx="10899140" cy="6350000"/>
            </a:xfrm>
            <a:custGeom>
              <a:avLst/>
              <a:gdLst/>
              <a:ahLst/>
              <a:cxnLst/>
              <a:rect r="r" b="b" t="t" l="l"/>
              <a:pathLst>
                <a:path h="6350000" w="10899140">
                  <a:moveTo>
                    <a:pt x="10314940" y="0"/>
                  </a:moveTo>
                  <a:lnTo>
                    <a:pt x="584200" y="0"/>
                  </a:lnTo>
                  <a:cubicBezTo>
                    <a:pt x="584200" y="322580"/>
                    <a:pt x="322580" y="584200"/>
                    <a:pt x="0" y="584200"/>
                  </a:cubicBezTo>
                  <a:lnTo>
                    <a:pt x="0" y="5765800"/>
                  </a:lnTo>
                  <a:cubicBezTo>
                    <a:pt x="322580" y="5765800"/>
                    <a:pt x="584200" y="6027420"/>
                    <a:pt x="584200" y="6350000"/>
                  </a:cubicBezTo>
                  <a:lnTo>
                    <a:pt x="10314940" y="6350000"/>
                  </a:lnTo>
                  <a:cubicBezTo>
                    <a:pt x="10314940" y="6027420"/>
                    <a:pt x="10576560" y="5765800"/>
                    <a:pt x="10899140" y="5765800"/>
                  </a:cubicBezTo>
                  <a:lnTo>
                    <a:pt x="10899140" y="584200"/>
                  </a:lnTo>
                  <a:cubicBezTo>
                    <a:pt x="10576560" y="584200"/>
                    <a:pt x="10314940" y="322580"/>
                    <a:pt x="10314940" y="0"/>
                  </a:cubicBezTo>
                  <a:close/>
                </a:path>
              </a:pathLst>
            </a:custGeom>
            <a:blipFill>
              <a:blip r:embed="rId3"/>
              <a:stretch>
                <a:fillRect l="0" t="-70148" r="0" b="-70148"/>
              </a:stretch>
            </a:blipFill>
          </p:spPr>
        </p:sp>
        <p:sp>
          <p:nvSpPr>
            <p:cNvPr name="Freeform 5" id="5"/>
            <p:cNvSpPr/>
            <p:nvPr/>
          </p:nvSpPr>
          <p:spPr>
            <a:xfrm flipH="false" flipV="false" rot="0">
              <a:off x="0" y="0"/>
              <a:ext cx="10924540" cy="6375400"/>
            </a:xfrm>
            <a:custGeom>
              <a:avLst/>
              <a:gdLst/>
              <a:ahLst/>
              <a:cxnLst/>
              <a:rect r="r" b="b" t="t" l="l"/>
              <a:pathLst>
                <a:path h="6375400" w="10924540">
                  <a:moveTo>
                    <a:pt x="10340340" y="6375400"/>
                  </a:moveTo>
                  <a:lnTo>
                    <a:pt x="584200" y="6375400"/>
                  </a:lnTo>
                  <a:lnTo>
                    <a:pt x="584200" y="6362700"/>
                  </a:lnTo>
                  <a:cubicBezTo>
                    <a:pt x="584200" y="6047740"/>
                    <a:pt x="327660" y="5791200"/>
                    <a:pt x="12700" y="5791200"/>
                  </a:cubicBezTo>
                  <a:lnTo>
                    <a:pt x="0" y="5791200"/>
                  </a:lnTo>
                  <a:lnTo>
                    <a:pt x="0" y="584200"/>
                  </a:lnTo>
                  <a:lnTo>
                    <a:pt x="12700" y="584200"/>
                  </a:lnTo>
                  <a:cubicBezTo>
                    <a:pt x="327660" y="584200"/>
                    <a:pt x="584200" y="327660"/>
                    <a:pt x="584200" y="12700"/>
                  </a:cubicBezTo>
                  <a:lnTo>
                    <a:pt x="584200" y="0"/>
                  </a:lnTo>
                  <a:lnTo>
                    <a:pt x="10340340" y="0"/>
                  </a:lnTo>
                  <a:lnTo>
                    <a:pt x="10340340" y="12700"/>
                  </a:lnTo>
                  <a:cubicBezTo>
                    <a:pt x="10340340" y="327660"/>
                    <a:pt x="10596880" y="584200"/>
                    <a:pt x="10911840" y="584200"/>
                  </a:cubicBezTo>
                  <a:lnTo>
                    <a:pt x="10924540" y="584200"/>
                  </a:lnTo>
                  <a:lnTo>
                    <a:pt x="10924540" y="5791200"/>
                  </a:lnTo>
                  <a:lnTo>
                    <a:pt x="10911840" y="5791200"/>
                  </a:lnTo>
                  <a:cubicBezTo>
                    <a:pt x="10596880" y="5791200"/>
                    <a:pt x="10340340" y="6047740"/>
                    <a:pt x="10340340" y="6362700"/>
                  </a:cubicBezTo>
                  <a:lnTo>
                    <a:pt x="10340340" y="6375400"/>
                  </a:lnTo>
                  <a:close/>
                  <a:moveTo>
                    <a:pt x="609600" y="6350000"/>
                  </a:moveTo>
                  <a:lnTo>
                    <a:pt x="10314940" y="6350000"/>
                  </a:lnTo>
                  <a:cubicBezTo>
                    <a:pt x="10321290" y="6031230"/>
                    <a:pt x="10580370" y="5773420"/>
                    <a:pt x="10899140" y="5765800"/>
                  </a:cubicBezTo>
                  <a:lnTo>
                    <a:pt x="10899140" y="609600"/>
                  </a:lnTo>
                  <a:cubicBezTo>
                    <a:pt x="10580370" y="603250"/>
                    <a:pt x="10322560" y="344170"/>
                    <a:pt x="10314940" y="25400"/>
                  </a:cubicBezTo>
                  <a:lnTo>
                    <a:pt x="609600" y="25400"/>
                  </a:lnTo>
                  <a:cubicBezTo>
                    <a:pt x="601980" y="344170"/>
                    <a:pt x="344170" y="601980"/>
                    <a:pt x="25400" y="609600"/>
                  </a:cubicBezTo>
                  <a:lnTo>
                    <a:pt x="25400" y="5765800"/>
                  </a:lnTo>
                  <a:cubicBezTo>
                    <a:pt x="344170" y="5773420"/>
                    <a:pt x="601980" y="6031230"/>
                    <a:pt x="609600" y="6350000"/>
                  </a:cubicBezTo>
                  <a:close/>
                </a:path>
              </a:pathLst>
            </a:custGeom>
            <a:solidFill>
              <a:srgbClr val="A1C4E8"/>
            </a:solidFill>
          </p:spPr>
        </p:sp>
      </p:grpSp>
      <p:grpSp>
        <p:nvGrpSpPr>
          <p:cNvPr name="Group 6" id="6"/>
          <p:cNvGrpSpPr>
            <a:grpSpLocks noChangeAspect="true"/>
          </p:cNvGrpSpPr>
          <p:nvPr/>
        </p:nvGrpSpPr>
        <p:grpSpPr>
          <a:xfrm rot="0">
            <a:off x="13144349" y="3101616"/>
            <a:ext cx="4316684" cy="2519153"/>
            <a:chOff x="0" y="0"/>
            <a:chExt cx="10924540" cy="6375400"/>
          </a:xfrm>
        </p:grpSpPr>
        <p:sp>
          <p:nvSpPr>
            <p:cNvPr name="Freeform 7" id="7"/>
            <p:cNvSpPr/>
            <p:nvPr/>
          </p:nvSpPr>
          <p:spPr>
            <a:xfrm flipH="false" flipV="false" rot="0">
              <a:off x="12700" y="12700"/>
              <a:ext cx="10899140" cy="6350000"/>
            </a:xfrm>
            <a:custGeom>
              <a:avLst/>
              <a:gdLst/>
              <a:ahLst/>
              <a:cxnLst/>
              <a:rect r="r" b="b" t="t" l="l"/>
              <a:pathLst>
                <a:path h="6350000" w="10899140">
                  <a:moveTo>
                    <a:pt x="10314940" y="0"/>
                  </a:moveTo>
                  <a:lnTo>
                    <a:pt x="584200" y="0"/>
                  </a:lnTo>
                  <a:cubicBezTo>
                    <a:pt x="584200" y="322580"/>
                    <a:pt x="322580" y="584200"/>
                    <a:pt x="0" y="584200"/>
                  </a:cubicBezTo>
                  <a:lnTo>
                    <a:pt x="0" y="5765800"/>
                  </a:lnTo>
                  <a:cubicBezTo>
                    <a:pt x="322580" y="5765800"/>
                    <a:pt x="584200" y="6027420"/>
                    <a:pt x="584200" y="6350000"/>
                  </a:cubicBezTo>
                  <a:lnTo>
                    <a:pt x="10314940" y="6350000"/>
                  </a:lnTo>
                  <a:cubicBezTo>
                    <a:pt x="10314940" y="6027420"/>
                    <a:pt x="10576560" y="5765800"/>
                    <a:pt x="10899140" y="5765800"/>
                  </a:cubicBezTo>
                  <a:lnTo>
                    <a:pt x="10899140" y="584200"/>
                  </a:lnTo>
                  <a:cubicBezTo>
                    <a:pt x="10576560" y="584200"/>
                    <a:pt x="10314940" y="322580"/>
                    <a:pt x="10314940" y="0"/>
                  </a:cubicBezTo>
                  <a:close/>
                </a:path>
              </a:pathLst>
            </a:custGeom>
            <a:blipFill>
              <a:blip r:embed="rId4"/>
              <a:stretch>
                <a:fillRect l="0" t="-8370" r="0" b="-8370"/>
              </a:stretch>
            </a:blipFill>
          </p:spPr>
        </p:sp>
        <p:sp>
          <p:nvSpPr>
            <p:cNvPr name="Freeform 8" id="8"/>
            <p:cNvSpPr/>
            <p:nvPr/>
          </p:nvSpPr>
          <p:spPr>
            <a:xfrm flipH="false" flipV="false" rot="0">
              <a:off x="0" y="0"/>
              <a:ext cx="10924540" cy="6375400"/>
            </a:xfrm>
            <a:custGeom>
              <a:avLst/>
              <a:gdLst/>
              <a:ahLst/>
              <a:cxnLst/>
              <a:rect r="r" b="b" t="t" l="l"/>
              <a:pathLst>
                <a:path h="6375400" w="10924540">
                  <a:moveTo>
                    <a:pt x="10340340" y="6375400"/>
                  </a:moveTo>
                  <a:lnTo>
                    <a:pt x="584200" y="6375400"/>
                  </a:lnTo>
                  <a:lnTo>
                    <a:pt x="584200" y="6362700"/>
                  </a:lnTo>
                  <a:cubicBezTo>
                    <a:pt x="584200" y="6047740"/>
                    <a:pt x="327660" y="5791200"/>
                    <a:pt x="12700" y="5791200"/>
                  </a:cubicBezTo>
                  <a:lnTo>
                    <a:pt x="0" y="5791200"/>
                  </a:lnTo>
                  <a:lnTo>
                    <a:pt x="0" y="584200"/>
                  </a:lnTo>
                  <a:lnTo>
                    <a:pt x="12700" y="584200"/>
                  </a:lnTo>
                  <a:cubicBezTo>
                    <a:pt x="327660" y="584200"/>
                    <a:pt x="584200" y="327660"/>
                    <a:pt x="584200" y="12700"/>
                  </a:cubicBezTo>
                  <a:lnTo>
                    <a:pt x="584200" y="0"/>
                  </a:lnTo>
                  <a:lnTo>
                    <a:pt x="10340340" y="0"/>
                  </a:lnTo>
                  <a:lnTo>
                    <a:pt x="10340340" y="12700"/>
                  </a:lnTo>
                  <a:cubicBezTo>
                    <a:pt x="10340340" y="327660"/>
                    <a:pt x="10596880" y="584200"/>
                    <a:pt x="10911840" y="584200"/>
                  </a:cubicBezTo>
                  <a:lnTo>
                    <a:pt x="10924540" y="584200"/>
                  </a:lnTo>
                  <a:lnTo>
                    <a:pt x="10924540" y="5791200"/>
                  </a:lnTo>
                  <a:lnTo>
                    <a:pt x="10911840" y="5791200"/>
                  </a:lnTo>
                  <a:cubicBezTo>
                    <a:pt x="10596880" y="5791200"/>
                    <a:pt x="10340340" y="6047740"/>
                    <a:pt x="10340340" y="6362700"/>
                  </a:cubicBezTo>
                  <a:lnTo>
                    <a:pt x="10340340" y="6375400"/>
                  </a:lnTo>
                  <a:close/>
                  <a:moveTo>
                    <a:pt x="609600" y="6350000"/>
                  </a:moveTo>
                  <a:lnTo>
                    <a:pt x="10314940" y="6350000"/>
                  </a:lnTo>
                  <a:cubicBezTo>
                    <a:pt x="10321290" y="6031230"/>
                    <a:pt x="10580370" y="5773420"/>
                    <a:pt x="10899140" y="5765800"/>
                  </a:cubicBezTo>
                  <a:lnTo>
                    <a:pt x="10899140" y="609600"/>
                  </a:lnTo>
                  <a:cubicBezTo>
                    <a:pt x="10580370" y="603250"/>
                    <a:pt x="10322560" y="344170"/>
                    <a:pt x="10314940" y="25400"/>
                  </a:cubicBezTo>
                  <a:lnTo>
                    <a:pt x="609600" y="25400"/>
                  </a:lnTo>
                  <a:cubicBezTo>
                    <a:pt x="601980" y="344170"/>
                    <a:pt x="344170" y="601980"/>
                    <a:pt x="25400" y="609600"/>
                  </a:cubicBezTo>
                  <a:lnTo>
                    <a:pt x="25400" y="5765800"/>
                  </a:lnTo>
                  <a:cubicBezTo>
                    <a:pt x="344170" y="5773420"/>
                    <a:pt x="601980" y="6031230"/>
                    <a:pt x="609600" y="6350000"/>
                  </a:cubicBezTo>
                  <a:close/>
                </a:path>
              </a:pathLst>
            </a:custGeom>
            <a:solidFill>
              <a:srgbClr val="A1C4E8"/>
            </a:solidFill>
          </p:spPr>
        </p:sp>
      </p:grpSp>
      <p:grpSp>
        <p:nvGrpSpPr>
          <p:cNvPr name="Group 9" id="9"/>
          <p:cNvGrpSpPr>
            <a:grpSpLocks noChangeAspect="true"/>
          </p:cNvGrpSpPr>
          <p:nvPr/>
        </p:nvGrpSpPr>
        <p:grpSpPr>
          <a:xfrm rot="0">
            <a:off x="1028700" y="3219151"/>
            <a:ext cx="3913881" cy="2284083"/>
            <a:chOff x="0" y="0"/>
            <a:chExt cx="10924540" cy="6375400"/>
          </a:xfrm>
        </p:grpSpPr>
        <p:sp>
          <p:nvSpPr>
            <p:cNvPr name="Freeform 10" id="10"/>
            <p:cNvSpPr/>
            <p:nvPr/>
          </p:nvSpPr>
          <p:spPr>
            <a:xfrm flipH="false" flipV="false" rot="0">
              <a:off x="12700" y="12700"/>
              <a:ext cx="10899140" cy="6350000"/>
            </a:xfrm>
            <a:custGeom>
              <a:avLst/>
              <a:gdLst/>
              <a:ahLst/>
              <a:cxnLst/>
              <a:rect r="r" b="b" t="t" l="l"/>
              <a:pathLst>
                <a:path h="6350000" w="10899140">
                  <a:moveTo>
                    <a:pt x="10314940" y="0"/>
                  </a:moveTo>
                  <a:lnTo>
                    <a:pt x="584200" y="0"/>
                  </a:lnTo>
                  <a:cubicBezTo>
                    <a:pt x="584200" y="322580"/>
                    <a:pt x="322580" y="584200"/>
                    <a:pt x="0" y="584200"/>
                  </a:cubicBezTo>
                  <a:lnTo>
                    <a:pt x="0" y="5765800"/>
                  </a:lnTo>
                  <a:cubicBezTo>
                    <a:pt x="322580" y="5765800"/>
                    <a:pt x="584200" y="6027420"/>
                    <a:pt x="584200" y="6350000"/>
                  </a:cubicBezTo>
                  <a:lnTo>
                    <a:pt x="10314940" y="6350000"/>
                  </a:lnTo>
                  <a:cubicBezTo>
                    <a:pt x="10314940" y="6027420"/>
                    <a:pt x="10576560" y="5765800"/>
                    <a:pt x="10899140" y="5765800"/>
                  </a:cubicBezTo>
                  <a:lnTo>
                    <a:pt x="10899140" y="584200"/>
                  </a:lnTo>
                  <a:cubicBezTo>
                    <a:pt x="10576560" y="584200"/>
                    <a:pt x="10314940" y="322580"/>
                    <a:pt x="10314940" y="0"/>
                  </a:cubicBezTo>
                  <a:close/>
                </a:path>
              </a:pathLst>
            </a:custGeom>
            <a:blipFill>
              <a:blip r:embed="rId5"/>
              <a:stretch>
                <a:fillRect l="-5487" t="0" r="-5487" b="0"/>
              </a:stretch>
            </a:blipFill>
          </p:spPr>
        </p:sp>
        <p:sp>
          <p:nvSpPr>
            <p:cNvPr name="Freeform 11" id="11"/>
            <p:cNvSpPr/>
            <p:nvPr/>
          </p:nvSpPr>
          <p:spPr>
            <a:xfrm flipH="false" flipV="false" rot="0">
              <a:off x="0" y="0"/>
              <a:ext cx="10924540" cy="6375400"/>
            </a:xfrm>
            <a:custGeom>
              <a:avLst/>
              <a:gdLst/>
              <a:ahLst/>
              <a:cxnLst/>
              <a:rect r="r" b="b" t="t" l="l"/>
              <a:pathLst>
                <a:path h="6375400" w="10924540">
                  <a:moveTo>
                    <a:pt x="10340340" y="6375400"/>
                  </a:moveTo>
                  <a:lnTo>
                    <a:pt x="584200" y="6375400"/>
                  </a:lnTo>
                  <a:lnTo>
                    <a:pt x="584200" y="6362700"/>
                  </a:lnTo>
                  <a:cubicBezTo>
                    <a:pt x="584200" y="6047740"/>
                    <a:pt x="327660" y="5791200"/>
                    <a:pt x="12700" y="5791200"/>
                  </a:cubicBezTo>
                  <a:lnTo>
                    <a:pt x="0" y="5791200"/>
                  </a:lnTo>
                  <a:lnTo>
                    <a:pt x="0" y="584200"/>
                  </a:lnTo>
                  <a:lnTo>
                    <a:pt x="12700" y="584200"/>
                  </a:lnTo>
                  <a:cubicBezTo>
                    <a:pt x="327660" y="584200"/>
                    <a:pt x="584200" y="327660"/>
                    <a:pt x="584200" y="12700"/>
                  </a:cubicBezTo>
                  <a:lnTo>
                    <a:pt x="584200" y="0"/>
                  </a:lnTo>
                  <a:lnTo>
                    <a:pt x="10340340" y="0"/>
                  </a:lnTo>
                  <a:lnTo>
                    <a:pt x="10340340" y="12700"/>
                  </a:lnTo>
                  <a:cubicBezTo>
                    <a:pt x="10340340" y="327660"/>
                    <a:pt x="10596880" y="584200"/>
                    <a:pt x="10911840" y="584200"/>
                  </a:cubicBezTo>
                  <a:lnTo>
                    <a:pt x="10924540" y="584200"/>
                  </a:lnTo>
                  <a:lnTo>
                    <a:pt x="10924540" y="5791200"/>
                  </a:lnTo>
                  <a:lnTo>
                    <a:pt x="10911840" y="5791200"/>
                  </a:lnTo>
                  <a:cubicBezTo>
                    <a:pt x="10596880" y="5791200"/>
                    <a:pt x="10340340" y="6047740"/>
                    <a:pt x="10340340" y="6362700"/>
                  </a:cubicBezTo>
                  <a:lnTo>
                    <a:pt x="10340340" y="6375400"/>
                  </a:lnTo>
                  <a:close/>
                  <a:moveTo>
                    <a:pt x="609600" y="6350000"/>
                  </a:moveTo>
                  <a:lnTo>
                    <a:pt x="10314940" y="6350000"/>
                  </a:lnTo>
                  <a:cubicBezTo>
                    <a:pt x="10321290" y="6031230"/>
                    <a:pt x="10580370" y="5773420"/>
                    <a:pt x="10899140" y="5765800"/>
                  </a:cubicBezTo>
                  <a:lnTo>
                    <a:pt x="10899140" y="609600"/>
                  </a:lnTo>
                  <a:cubicBezTo>
                    <a:pt x="10580370" y="603250"/>
                    <a:pt x="10322560" y="344170"/>
                    <a:pt x="10314940" y="25400"/>
                  </a:cubicBezTo>
                  <a:lnTo>
                    <a:pt x="609600" y="25400"/>
                  </a:lnTo>
                  <a:cubicBezTo>
                    <a:pt x="601980" y="344170"/>
                    <a:pt x="344170" y="601980"/>
                    <a:pt x="25400" y="609600"/>
                  </a:cubicBezTo>
                  <a:lnTo>
                    <a:pt x="25400" y="5765800"/>
                  </a:lnTo>
                  <a:cubicBezTo>
                    <a:pt x="344170" y="5773420"/>
                    <a:pt x="601980" y="6031230"/>
                    <a:pt x="609600" y="6350000"/>
                  </a:cubicBezTo>
                  <a:close/>
                </a:path>
              </a:pathLst>
            </a:custGeom>
            <a:gradFill rotWithShape="true">
              <a:gsLst>
                <a:gs pos="0">
                  <a:srgbClr val="000000">
                    <a:alpha val="100000"/>
                  </a:srgbClr>
                </a:gs>
                <a:gs pos="100000">
                  <a:srgbClr val="737373">
                    <a:alpha val="100000"/>
                  </a:srgbClr>
                </a:gs>
              </a:gsLst>
              <a:lin ang="0"/>
            </a:gradFill>
          </p:spPr>
        </p:sp>
      </p:grpSp>
      <p:sp>
        <p:nvSpPr>
          <p:cNvPr name="TextBox 12" id="12"/>
          <p:cNvSpPr txBox="true"/>
          <p:nvPr/>
        </p:nvSpPr>
        <p:spPr>
          <a:xfrm rot="0">
            <a:off x="9796869" y="98200"/>
            <a:ext cx="12715924" cy="889635"/>
          </a:xfrm>
          <a:prstGeom prst="rect">
            <a:avLst/>
          </a:prstGeom>
        </p:spPr>
        <p:txBody>
          <a:bodyPr anchor="t" rtlCol="false" tIns="0" lIns="0" bIns="0" rIns="0">
            <a:spAutoFit/>
          </a:bodyPr>
          <a:lstStyle/>
          <a:p>
            <a:pPr algn="ctr" marL="0" indent="0" lvl="1">
              <a:lnSpc>
                <a:spcPts val="7019"/>
              </a:lnSpc>
            </a:pPr>
            <a:r>
              <a:rPr lang="en-US" sz="6000" spc="-84">
                <a:solidFill>
                  <a:srgbClr val="013120"/>
                </a:solidFill>
                <a:latin typeface="Helvetica World"/>
                <a:ea typeface="Helvetica World"/>
                <a:cs typeface="Helvetica World"/>
                <a:sym typeface="Helvetica World"/>
              </a:rPr>
              <a:t>SOLUTION</a:t>
            </a:r>
          </a:p>
        </p:txBody>
      </p:sp>
      <p:sp>
        <p:nvSpPr>
          <p:cNvPr name="TextBox 13" id="13"/>
          <p:cNvSpPr txBox="true"/>
          <p:nvPr/>
        </p:nvSpPr>
        <p:spPr>
          <a:xfrm rot="0">
            <a:off x="1030337" y="2125405"/>
            <a:ext cx="3910608" cy="662941"/>
          </a:xfrm>
          <a:prstGeom prst="rect">
            <a:avLst/>
          </a:prstGeom>
        </p:spPr>
        <p:txBody>
          <a:bodyPr anchor="t" rtlCol="false" tIns="0" lIns="0" bIns="0" rIns="0">
            <a:spAutoFit/>
          </a:bodyPr>
          <a:lstStyle/>
          <a:p>
            <a:pPr algn="ctr">
              <a:lnSpc>
                <a:spcPts val="5459"/>
              </a:lnSpc>
              <a:spcBef>
                <a:spcPct val="0"/>
              </a:spcBef>
            </a:pPr>
            <a:r>
              <a:rPr lang="en-US" sz="3899">
                <a:solidFill>
                  <a:srgbClr val="013120"/>
                </a:solidFill>
                <a:latin typeface="Open Sans Extra Bold"/>
                <a:ea typeface="Open Sans Extra Bold"/>
                <a:cs typeface="Open Sans Extra Bold"/>
                <a:sym typeface="Open Sans Extra Bold"/>
              </a:rPr>
              <a:t>Smart Contract</a:t>
            </a:r>
          </a:p>
        </p:txBody>
      </p:sp>
      <p:sp>
        <p:nvSpPr>
          <p:cNvPr name="TextBox 14" id="14"/>
          <p:cNvSpPr txBox="true"/>
          <p:nvPr/>
        </p:nvSpPr>
        <p:spPr>
          <a:xfrm rot="0">
            <a:off x="7960497" y="2083210"/>
            <a:ext cx="2368272" cy="662941"/>
          </a:xfrm>
          <a:prstGeom prst="rect">
            <a:avLst/>
          </a:prstGeom>
        </p:spPr>
        <p:txBody>
          <a:bodyPr anchor="t" rtlCol="false" tIns="0" lIns="0" bIns="0" rIns="0">
            <a:spAutoFit/>
          </a:bodyPr>
          <a:lstStyle/>
          <a:p>
            <a:pPr algn="ctr">
              <a:lnSpc>
                <a:spcPts val="5459"/>
              </a:lnSpc>
              <a:spcBef>
                <a:spcPct val="0"/>
              </a:spcBef>
            </a:pPr>
            <a:r>
              <a:rPr lang="en-US" sz="3899">
                <a:solidFill>
                  <a:srgbClr val="013120"/>
                </a:solidFill>
                <a:latin typeface="Open Sans Extra Bold"/>
                <a:ea typeface="Open Sans Extra Bold"/>
                <a:cs typeface="Open Sans Extra Bold"/>
                <a:sym typeface="Open Sans Extra Bold"/>
              </a:rPr>
              <a:t>High Bias</a:t>
            </a:r>
          </a:p>
        </p:txBody>
      </p:sp>
      <p:sp>
        <p:nvSpPr>
          <p:cNvPr name="TextBox 15" id="15"/>
          <p:cNvSpPr txBox="true"/>
          <p:nvPr/>
        </p:nvSpPr>
        <p:spPr>
          <a:xfrm rot="0">
            <a:off x="14245714" y="2125432"/>
            <a:ext cx="2113955" cy="662941"/>
          </a:xfrm>
          <a:prstGeom prst="rect">
            <a:avLst/>
          </a:prstGeom>
        </p:spPr>
        <p:txBody>
          <a:bodyPr anchor="t" rtlCol="false" tIns="0" lIns="0" bIns="0" rIns="0">
            <a:spAutoFit/>
          </a:bodyPr>
          <a:lstStyle/>
          <a:p>
            <a:pPr algn="ctr">
              <a:lnSpc>
                <a:spcPts val="5459"/>
              </a:lnSpc>
              <a:spcBef>
                <a:spcPct val="0"/>
              </a:spcBef>
            </a:pPr>
            <a:r>
              <a:rPr lang="en-US" sz="3899">
                <a:solidFill>
                  <a:srgbClr val="013120"/>
                </a:solidFill>
                <a:latin typeface="Open Sans Extra Bold"/>
                <a:ea typeface="Open Sans Extra Bold"/>
                <a:cs typeface="Open Sans Extra Bold"/>
                <a:sym typeface="Open Sans Extra Bold"/>
              </a:rPr>
              <a:t>Security</a:t>
            </a:r>
          </a:p>
        </p:txBody>
      </p:sp>
      <p:sp>
        <p:nvSpPr>
          <p:cNvPr name="TextBox 16" id="16"/>
          <p:cNvSpPr txBox="true"/>
          <p:nvPr/>
        </p:nvSpPr>
        <p:spPr>
          <a:xfrm rot="0">
            <a:off x="499595" y="6738429"/>
            <a:ext cx="5547946" cy="3181350"/>
          </a:xfrm>
          <a:prstGeom prst="rect">
            <a:avLst/>
          </a:prstGeom>
        </p:spPr>
        <p:txBody>
          <a:bodyPr anchor="t" rtlCol="false" tIns="0" lIns="0" bIns="0" rIns="0">
            <a:spAutoFit/>
          </a:bodyPr>
          <a:lstStyle/>
          <a:p>
            <a:pPr algn="ctr">
              <a:lnSpc>
                <a:spcPts val="4200"/>
              </a:lnSpc>
              <a:spcBef>
                <a:spcPct val="0"/>
              </a:spcBef>
            </a:pPr>
            <a:r>
              <a:rPr lang="en-US" sz="3000">
                <a:solidFill>
                  <a:srgbClr val="013120"/>
                </a:solidFill>
                <a:latin typeface="Open Sans Extra Bold"/>
                <a:ea typeface="Open Sans Extra Bold"/>
                <a:cs typeface="Open Sans Extra Bold"/>
                <a:sym typeface="Open Sans Extra Bold"/>
              </a:rPr>
              <a:t>Smart contracts are self-executing programs that run on a blockchain to automate agreements between parties and the contracts can be verified.</a:t>
            </a:r>
          </a:p>
        </p:txBody>
      </p:sp>
      <p:sp>
        <p:nvSpPr>
          <p:cNvPr name="TextBox 17" id="17"/>
          <p:cNvSpPr txBox="true"/>
          <p:nvPr/>
        </p:nvSpPr>
        <p:spPr>
          <a:xfrm rot="0">
            <a:off x="6580941" y="6739301"/>
            <a:ext cx="5614339" cy="2647950"/>
          </a:xfrm>
          <a:prstGeom prst="rect">
            <a:avLst/>
          </a:prstGeom>
        </p:spPr>
        <p:txBody>
          <a:bodyPr anchor="t" rtlCol="false" tIns="0" lIns="0" bIns="0" rIns="0">
            <a:spAutoFit/>
          </a:bodyPr>
          <a:lstStyle/>
          <a:p>
            <a:pPr algn="ctr">
              <a:lnSpc>
                <a:spcPts val="4200"/>
              </a:lnSpc>
              <a:spcBef>
                <a:spcPct val="0"/>
              </a:spcBef>
            </a:pPr>
            <a:r>
              <a:rPr lang="en-US" sz="3000">
                <a:solidFill>
                  <a:srgbClr val="013120"/>
                </a:solidFill>
                <a:latin typeface="Open Sans Extra Bold"/>
                <a:ea typeface="Open Sans Extra Bold"/>
                <a:cs typeface="Open Sans Extra Bold"/>
                <a:sym typeface="Open Sans Extra Bold"/>
              </a:rPr>
              <a:t>Our special ML model, promotes the newly joined freelancer with the top position for the project recommendation.</a:t>
            </a:r>
          </a:p>
        </p:txBody>
      </p:sp>
      <p:sp>
        <p:nvSpPr>
          <p:cNvPr name="TextBox 18" id="18"/>
          <p:cNvSpPr txBox="true"/>
          <p:nvPr/>
        </p:nvSpPr>
        <p:spPr>
          <a:xfrm rot="0">
            <a:off x="12730866" y="6731899"/>
            <a:ext cx="5143651" cy="3181350"/>
          </a:xfrm>
          <a:prstGeom prst="rect">
            <a:avLst/>
          </a:prstGeom>
        </p:spPr>
        <p:txBody>
          <a:bodyPr anchor="t" rtlCol="false" tIns="0" lIns="0" bIns="0" rIns="0">
            <a:spAutoFit/>
          </a:bodyPr>
          <a:lstStyle/>
          <a:p>
            <a:pPr algn="ctr">
              <a:lnSpc>
                <a:spcPts val="4200"/>
              </a:lnSpc>
              <a:spcBef>
                <a:spcPct val="0"/>
              </a:spcBef>
            </a:pPr>
            <a:r>
              <a:rPr lang="en-US" sz="3000">
                <a:solidFill>
                  <a:srgbClr val="013120"/>
                </a:solidFill>
                <a:latin typeface="Open Sans Extra Bold"/>
                <a:ea typeface="Open Sans Extra Bold"/>
                <a:cs typeface="Open Sans Extra Bold"/>
                <a:sym typeface="Open Sans Extra Bold"/>
              </a:rPr>
              <a:t>The designing of decentralized platform with the help of IPFS and blockchain for payments, makes the system more secure.</a:t>
            </a:r>
          </a:p>
        </p:txBody>
      </p:sp>
      <p:sp>
        <p:nvSpPr>
          <p:cNvPr name="Freeform 19" id="19"/>
          <p:cNvSpPr/>
          <p:nvPr/>
        </p:nvSpPr>
        <p:spPr>
          <a:xfrm flipH="false" flipV="false" rot="0">
            <a:off x="0" y="5460048"/>
            <a:ext cx="6343413" cy="4717192"/>
          </a:xfrm>
          <a:custGeom>
            <a:avLst/>
            <a:gdLst/>
            <a:ahLst/>
            <a:cxnLst/>
            <a:rect r="r" b="b" t="t" l="l"/>
            <a:pathLst>
              <a:path h="4717192" w="6343413">
                <a:moveTo>
                  <a:pt x="0" y="0"/>
                </a:moveTo>
                <a:lnTo>
                  <a:pt x="6343413" y="0"/>
                </a:lnTo>
                <a:lnTo>
                  <a:pt x="6343413" y="4717192"/>
                </a:lnTo>
                <a:lnTo>
                  <a:pt x="0" y="4717192"/>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0870823" y="513381"/>
            <a:ext cx="8744919" cy="8744919"/>
          </a:xfrm>
          <a:custGeom>
            <a:avLst/>
            <a:gdLst/>
            <a:ahLst/>
            <a:cxnLst/>
            <a:rect r="r" b="b" t="t" l="l"/>
            <a:pathLst>
              <a:path h="8744919" w="8744919">
                <a:moveTo>
                  <a:pt x="0" y="0"/>
                </a:moveTo>
                <a:lnTo>
                  <a:pt x="8744919" y="0"/>
                </a:lnTo>
                <a:lnTo>
                  <a:pt x="8744919" y="8744919"/>
                </a:lnTo>
                <a:lnTo>
                  <a:pt x="0" y="8744919"/>
                </a:lnTo>
                <a:lnTo>
                  <a:pt x="0" y="0"/>
                </a:lnTo>
                <a:close/>
              </a:path>
            </a:pathLst>
          </a:custGeom>
          <a:blipFill>
            <a:blip r:embed="rId8">
              <a:alphaModFix amt="5000"/>
              <a:extLst>
                <a:ext uri="{96DAC541-7B7A-43D3-8B79-37D633B846F1}">
                  <asvg:svgBlip xmlns:asvg="http://schemas.microsoft.com/office/drawing/2016/SVG/main" r:embed="rId9"/>
                </a:ext>
              </a:extLst>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968072" y="3247008"/>
            <a:ext cx="7039992" cy="7039992"/>
          </a:xfrm>
          <a:custGeom>
            <a:avLst/>
            <a:gdLst/>
            <a:ahLst/>
            <a:cxnLst/>
            <a:rect r="r" b="b" t="t" l="l"/>
            <a:pathLst>
              <a:path h="7039992" w="7039992">
                <a:moveTo>
                  <a:pt x="0" y="0"/>
                </a:moveTo>
                <a:lnTo>
                  <a:pt x="7039991" y="0"/>
                </a:lnTo>
                <a:lnTo>
                  <a:pt x="7039991" y="7039992"/>
                </a:lnTo>
                <a:lnTo>
                  <a:pt x="0" y="7039992"/>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145962" y="1577956"/>
            <a:ext cx="429165" cy="400360"/>
            <a:chOff x="0" y="0"/>
            <a:chExt cx="113031" cy="105444"/>
          </a:xfrm>
        </p:grpSpPr>
        <p:sp>
          <p:nvSpPr>
            <p:cNvPr name="Freeform 5" id="5"/>
            <p:cNvSpPr/>
            <p:nvPr/>
          </p:nvSpPr>
          <p:spPr>
            <a:xfrm flipH="false" flipV="false" rot="0">
              <a:off x="0" y="0"/>
              <a:ext cx="113031" cy="105444"/>
            </a:xfrm>
            <a:custGeom>
              <a:avLst/>
              <a:gdLst/>
              <a:ahLst/>
              <a:cxnLst/>
              <a:rect r="r" b="b" t="t" l="l"/>
              <a:pathLst>
                <a:path h="105444" w="113031">
                  <a:moveTo>
                    <a:pt x="0" y="0"/>
                  </a:moveTo>
                  <a:lnTo>
                    <a:pt x="113031" y="0"/>
                  </a:lnTo>
                  <a:lnTo>
                    <a:pt x="113031" y="105444"/>
                  </a:lnTo>
                  <a:lnTo>
                    <a:pt x="0" y="105444"/>
                  </a:lnTo>
                  <a:close/>
                </a:path>
              </a:pathLst>
            </a:custGeom>
            <a:gradFill rotWithShape="true">
              <a:gsLst>
                <a:gs pos="0">
                  <a:srgbClr val="003421">
                    <a:alpha val="100000"/>
                  </a:srgbClr>
                </a:gs>
                <a:gs pos="100000">
                  <a:srgbClr val="BDF6F8">
                    <a:alpha val="100000"/>
                  </a:srgbClr>
                </a:gs>
              </a:gsLst>
              <a:lin ang="5400000"/>
            </a:gradFill>
          </p:spPr>
        </p:sp>
        <p:sp>
          <p:nvSpPr>
            <p:cNvPr name="TextBox 6" id="6"/>
            <p:cNvSpPr txBox="true"/>
            <p:nvPr/>
          </p:nvSpPr>
          <p:spPr>
            <a:xfrm>
              <a:off x="0" y="-38100"/>
              <a:ext cx="113031" cy="143544"/>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726683" y="4509162"/>
            <a:ext cx="9585350" cy="1378017"/>
          </a:xfrm>
          <a:prstGeom prst="rect">
            <a:avLst/>
          </a:prstGeom>
        </p:spPr>
        <p:txBody>
          <a:bodyPr anchor="t" rtlCol="false" tIns="0" lIns="0" bIns="0" rIns="0">
            <a:spAutoFit/>
          </a:bodyPr>
          <a:lstStyle/>
          <a:p>
            <a:pPr algn="l" marL="0" indent="0" lvl="1">
              <a:lnSpc>
                <a:spcPts val="10745"/>
              </a:lnSpc>
            </a:pPr>
            <a:r>
              <a:rPr lang="en-US" sz="9184" spc="-128">
                <a:solidFill>
                  <a:srgbClr val="013120"/>
                </a:solidFill>
                <a:latin typeface="Helvetica World"/>
                <a:ea typeface="Helvetica World"/>
                <a:cs typeface="Helvetica World"/>
                <a:sym typeface="Helvetica World"/>
              </a:rPr>
              <a:t>FEATURES</a:t>
            </a:r>
          </a:p>
        </p:txBody>
      </p:sp>
      <p:sp>
        <p:nvSpPr>
          <p:cNvPr name="TextBox 8" id="8"/>
          <p:cNvSpPr txBox="true"/>
          <p:nvPr/>
        </p:nvSpPr>
        <p:spPr>
          <a:xfrm rot="0">
            <a:off x="8861612" y="1424913"/>
            <a:ext cx="8676996" cy="1116330"/>
          </a:xfrm>
          <a:prstGeom prst="rect">
            <a:avLst/>
          </a:prstGeom>
        </p:spPr>
        <p:txBody>
          <a:bodyPr anchor="t" rtlCol="false" tIns="0" lIns="0" bIns="0" rIns="0">
            <a:spAutoFit/>
          </a:bodyPr>
          <a:lstStyle/>
          <a:p>
            <a:pPr algn="l" marL="0" indent="0" lvl="1">
              <a:lnSpc>
                <a:spcPts val="2924"/>
              </a:lnSpc>
            </a:pPr>
            <a:r>
              <a:rPr lang="en-US" sz="2499" spc="-34">
                <a:solidFill>
                  <a:srgbClr val="013120"/>
                </a:solidFill>
                <a:latin typeface="Helvetica World"/>
                <a:ea typeface="Helvetica World"/>
                <a:cs typeface="Helvetica World"/>
                <a:sym typeface="Helvetica World"/>
              </a:rPr>
              <a:t>Tasks and freelancers are matched using a </a:t>
            </a:r>
            <a:r>
              <a:rPr lang="en-US" b="true" sz="2499" spc="-34">
                <a:solidFill>
                  <a:srgbClr val="013120"/>
                </a:solidFill>
                <a:latin typeface="Helvetica World Bold"/>
                <a:ea typeface="Helvetica World Bold"/>
                <a:cs typeface="Helvetica World Bold"/>
                <a:sym typeface="Helvetica World Bold"/>
              </a:rPr>
              <a:t>ML algorithm</a:t>
            </a:r>
            <a:r>
              <a:rPr lang="en-US" sz="2499" spc="-34">
                <a:solidFill>
                  <a:srgbClr val="013120"/>
                </a:solidFill>
                <a:latin typeface="Helvetica World"/>
                <a:ea typeface="Helvetica World"/>
                <a:cs typeface="Helvetica World"/>
                <a:sym typeface="Helvetica World"/>
              </a:rPr>
              <a:t>, where the matching score is computed off-chain and validated on-chain</a:t>
            </a:r>
          </a:p>
        </p:txBody>
      </p:sp>
      <p:sp>
        <p:nvSpPr>
          <p:cNvPr name="TextBox 9" id="9"/>
          <p:cNvSpPr txBox="true"/>
          <p:nvPr/>
        </p:nvSpPr>
        <p:spPr>
          <a:xfrm rot="0">
            <a:off x="8861612" y="2962275"/>
            <a:ext cx="8676996" cy="1116330"/>
          </a:xfrm>
          <a:prstGeom prst="rect">
            <a:avLst/>
          </a:prstGeom>
        </p:spPr>
        <p:txBody>
          <a:bodyPr anchor="t" rtlCol="false" tIns="0" lIns="0" bIns="0" rIns="0">
            <a:spAutoFit/>
          </a:bodyPr>
          <a:lstStyle/>
          <a:p>
            <a:pPr algn="l" marL="0" indent="0" lvl="1">
              <a:lnSpc>
                <a:spcPts val="2924"/>
              </a:lnSpc>
            </a:pPr>
            <a:r>
              <a:rPr lang="en-US" b="true" sz="2499" spc="-34">
                <a:solidFill>
                  <a:srgbClr val="013120"/>
                </a:solidFill>
                <a:latin typeface="Helvetica World Bold"/>
                <a:ea typeface="Helvetica World Bold"/>
                <a:cs typeface="Helvetica World Bold"/>
                <a:sym typeface="Helvetica World Bold"/>
              </a:rPr>
              <a:t>Eliminates bias </a:t>
            </a:r>
            <a:r>
              <a:rPr lang="en-US" sz="2499" spc="-34">
                <a:solidFill>
                  <a:srgbClr val="013120"/>
                </a:solidFill>
                <a:latin typeface="Helvetica World"/>
                <a:ea typeface="Helvetica World"/>
                <a:cs typeface="Helvetica World"/>
                <a:sym typeface="Helvetica World"/>
              </a:rPr>
              <a:t>by focusing on skill compatibility, task context, and potential, rather than past experience alone. The matching process is transparent and immutable.</a:t>
            </a:r>
          </a:p>
        </p:txBody>
      </p:sp>
      <p:grpSp>
        <p:nvGrpSpPr>
          <p:cNvPr name="Group 10" id="10"/>
          <p:cNvGrpSpPr/>
          <p:nvPr/>
        </p:nvGrpSpPr>
        <p:grpSpPr>
          <a:xfrm rot="0">
            <a:off x="8145962" y="3115318"/>
            <a:ext cx="429165" cy="400360"/>
            <a:chOff x="0" y="0"/>
            <a:chExt cx="113031" cy="105444"/>
          </a:xfrm>
        </p:grpSpPr>
        <p:sp>
          <p:nvSpPr>
            <p:cNvPr name="Freeform 11" id="11"/>
            <p:cNvSpPr/>
            <p:nvPr/>
          </p:nvSpPr>
          <p:spPr>
            <a:xfrm flipH="false" flipV="false" rot="0">
              <a:off x="0" y="0"/>
              <a:ext cx="113031" cy="105444"/>
            </a:xfrm>
            <a:custGeom>
              <a:avLst/>
              <a:gdLst/>
              <a:ahLst/>
              <a:cxnLst/>
              <a:rect r="r" b="b" t="t" l="l"/>
              <a:pathLst>
                <a:path h="105444" w="113031">
                  <a:moveTo>
                    <a:pt x="0" y="0"/>
                  </a:moveTo>
                  <a:lnTo>
                    <a:pt x="113031" y="0"/>
                  </a:lnTo>
                  <a:lnTo>
                    <a:pt x="113031" y="105444"/>
                  </a:lnTo>
                  <a:lnTo>
                    <a:pt x="0" y="105444"/>
                  </a:lnTo>
                  <a:close/>
                </a:path>
              </a:pathLst>
            </a:custGeom>
            <a:gradFill rotWithShape="true">
              <a:gsLst>
                <a:gs pos="0">
                  <a:srgbClr val="003421">
                    <a:alpha val="100000"/>
                  </a:srgbClr>
                </a:gs>
                <a:gs pos="100000">
                  <a:srgbClr val="BDF6F8">
                    <a:alpha val="100000"/>
                  </a:srgbClr>
                </a:gs>
              </a:gsLst>
              <a:lin ang="5400000"/>
            </a:gradFill>
          </p:spPr>
        </p:sp>
        <p:sp>
          <p:nvSpPr>
            <p:cNvPr name="TextBox 12" id="12"/>
            <p:cNvSpPr txBox="true"/>
            <p:nvPr/>
          </p:nvSpPr>
          <p:spPr>
            <a:xfrm>
              <a:off x="0" y="-38100"/>
              <a:ext cx="113031" cy="143544"/>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8145962" y="4649152"/>
            <a:ext cx="429165" cy="400360"/>
            <a:chOff x="0" y="0"/>
            <a:chExt cx="113031" cy="105444"/>
          </a:xfrm>
        </p:grpSpPr>
        <p:sp>
          <p:nvSpPr>
            <p:cNvPr name="Freeform 14" id="14"/>
            <p:cNvSpPr/>
            <p:nvPr/>
          </p:nvSpPr>
          <p:spPr>
            <a:xfrm flipH="false" flipV="false" rot="0">
              <a:off x="0" y="0"/>
              <a:ext cx="113031" cy="105444"/>
            </a:xfrm>
            <a:custGeom>
              <a:avLst/>
              <a:gdLst/>
              <a:ahLst/>
              <a:cxnLst/>
              <a:rect r="r" b="b" t="t" l="l"/>
              <a:pathLst>
                <a:path h="105444" w="113031">
                  <a:moveTo>
                    <a:pt x="0" y="0"/>
                  </a:moveTo>
                  <a:lnTo>
                    <a:pt x="113031" y="0"/>
                  </a:lnTo>
                  <a:lnTo>
                    <a:pt x="113031" y="105444"/>
                  </a:lnTo>
                  <a:lnTo>
                    <a:pt x="0" y="105444"/>
                  </a:lnTo>
                  <a:close/>
                </a:path>
              </a:pathLst>
            </a:custGeom>
            <a:gradFill rotWithShape="true">
              <a:gsLst>
                <a:gs pos="0">
                  <a:srgbClr val="003421">
                    <a:alpha val="100000"/>
                  </a:srgbClr>
                </a:gs>
                <a:gs pos="100000">
                  <a:srgbClr val="BDF6F8">
                    <a:alpha val="100000"/>
                  </a:srgbClr>
                </a:gs>
              </a:gsLst>
              <a:lin ang="5400000"/>
            </a:gradFill>
          </p:spPr>
        </p:sp>
        <p:sp>
          <p:nvSpPr>
            <p:cNvPr name="TextBox 15" id="15"/>
            <p:cNvSpPr txBox="true"/>
            <p:nvPr/>
          </p:nvSpPr>
          <p:spPr>
            <a:xfrm>
              <a:off x="0" y="-38100"/>
              <a:ext cx="113031" cy="143544"/>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8861612" y="4590097"/>
            <a:ext cx="8676996" cy="1116330"/>
          </a:xfrm>
          <a:prstGeom prst="rect">
            <a:avLst/>
          </a:prstGeom>
        </p:spPr>
        <p:txBody>
          <a:bodyPr anchor="t" rtlCol="false" tIns="0" lIns="0" bIns="0" rIns="0">
            <a:spAutoFit/>
          </a:bodyPr>
          <a:lstStyle/>
          <a:p>
            <a:pPr algn="l" marL="0" indent="0" lvl="1">
              <a:lnSpc>
                <a:spcPts val="2924"/>
              </a:lnSpc>
            </a:pPr>
            <a:r>
              <a:rPr lang="en-US" sz="2499" spc="-34">
                <a:solidFill>
                  <a:srgbClr val="013120"/>
                </a:solidFill>
                <a:latin typeface="Helvetica World"/>
                <a:ea typeface="Helvetica World"/>
                <a:cs typeface="Helvetica World"/>
                <a:sym typeface="Helvetica World"/>
              </a:rPr>
              <a:t>Payments are held in </a:t>
            </a:r>
            <a:r>
              <a:rPr lang="en-US" b="true" sz="2499" spc="-34">
                <a:solidFill>
                  <a:srgbClr val="013120"/>
                </a:solidFill>
                <a:latin typeface="Helvetica World Bold"/>
                <a:ea typeface="Helvetica World Bold"/>
                <a:cs typeface="Helvetica World Bold"/>
                <a:sym typeface="Helvetica World Bold"/>
              </a:rPr>
              <a:t>escrow smart contracts</a:t>
            </a:r>
            <a:r>
              <a:rPr lang="en-US" sz="2499" spc="-34">
                <a:solidFill>
                  <a:srgbClr val="013120"/>
                </a:solidFill>
                <a:latin typeface="Helvetica World"/>
                <a:ea typeface="Helvetica World"/>
                <a:cs typeface="Helvetica World"/>
                <a:sym typeface="Helvetica World"/>
              </a:rPr>
              <a:t> until the client approves task completion. Funds are automatically released upon approval or dispute resolution.</a:t>
            </a:r>
          </a:p>
        </p:txBody>
      </p:sp>
      <p:grpSp>
        <p:nvGrpSpPr>
          <p:cNvPr name="Group 17" id="17"/>
          <p:cNvGrpSpPr/>
          <p:nvPr/>
        </p:nvGrpSpPr>
        <p:grpSpPr>
          <a:xfrm rot="0">
            <a:off x="8145962" y="6116633"/>
            <a:ext cx="429165" cy="400360"/>
            <a:chOff x="0" y="0"/>
            <a:chExt cx="113031" cy="105444"/>
          </a:xfrm>
        </p:grpSpPr>
        <p:sp>
          <p:nvSpPr>
            <p:cNvPr name="Freeform 18" id="18"/>
            <p:cNvSpPr/>
            <p:nvPr/>
          </p:nvSpPr>
          <p:spPr>
            <a:xfrm flipH="false" flipV="false" rot="0">
              <a:off x="0" y="0"/>
              <a:ext cx="113031" cy="105444"/>
            </a:xfrm>
            <a:custGeom>
              <a:avLst/>
              <a:gdLst/>
              <a:ahLst/>
              <a:cxnLst/>
              <a:rect r="r" b="b" t="t" l="l"/>
              <a:pathLst>
                <a:path h="105444" w="113031">
                  <a:moveTo>
                    <a:pt x="0" y="0"/>
                  </a:moveTo>
                  <a:lnTo>
                    <a:pt x="113031" y="0"/>
                  </a:lnTo>
                  <a:lnTo>
                    <a:pt x="113031" y="105444"/>
                  </a:lnTo>
                  <a:lnTo>
                    <a:pt x="0" y="105444"/>
                  </a:lnTo>
                  <a:close/>
                </a:path>
              </a:pathLst>
            </a:custGeom>
            <a:gradFill rotWithShape="true">
              <a:gsLst>
                <a:gs pos="0">
                  <a:srgbClr val="003421">
                    <a:alpha val="100000"/>
                  </a:srgbClr>
                </a:gs>
                <a:gs pos="100000">
                  <a:srgbClr val="BDF6F8">
                    <a:alpha val="100000"/>
                  </a:srgbClr>
                </a:gs>
              </a:gsLst>
              <a:lin ang="5400000"/>
            </a:gradFill>
          </p:spPr>
        </p:sp>
        <p:sp>
          <p:nvSpPr>
            <p:cNvPr name="TextBox 19" id="19"/>
            <p:cNvSpPr txBox="true"/>
            <p:nvPr/>
          </p:nvSpPr>
          <p:spPr>
            <a:xfrm>
              <a:off x="0" y="-38100"/>
              <a:ext cx="113031" cy="143544"/>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8861612" y="6012624"/>
            <a:ext cx="8676996" cy="754380"/>
          </a:xfrm>
          <a:prstGeom prst="rect">
            <a:avLst/>
          </a:prstGeom>
        </p:spPr>
        <p:txBody>
          <a:bodyPr anchor="t" rtlCol="false" tIns="0" lIns="0" bIns="0" rIns="0">
            <a:spAutoFit/>
          </a:bodyPr>
          <a:lstStyle/>
          <a:p>
            <a:pPr algn="l" marL="0" indent="0" lvl="1">
              <a:lnSpc>
                <a:spcPts val="2924"/>
              </a:lnSpc>
            </a:pPr>
            <a:r>
              <a:rPr lang="en-US" b="true" sz="2499" spc="-34">
                <a:solidFill>
                  <a:srgbClr val="013120"/>
                </a:solidFill>
                <a:latin typeface="Helvetica World Bold"/>
                <a:ea typeface="Helvetica World Bold"/>
                <a:cs typeface="Helvetica World Bold"/>
                <a:sym typeface="Helvetica World Bold"/>
              </a:rPr>
              <a:t>Builds trust </a:t>
            </a:r>
            <a:r>
              <a:rPr lang="en-US" sz="2499" spc="-34">
                <a:solidFill>
                  <a:srgbClr val="013120"/>
                </a:solidFill>
                <a:latin typeface="Helvetica World"/>
                <a:ea typeface="Helvetica World"/>
                <a:cs typeface="Helvetica World"/>
                <a:sym typeface="Helvetica World"/>
              </a:rPr>
              <a:t>by ensuring freelancers get paid for completed work while protecting clients from incomplete tasks.</a:t>
            </a:r>
          </a:p>
        </p:txBody>
      </p:sp>
      <p:grpSp>
        <p:nvGrpSpPr>
          <p:cNvPr name="Group 21" id="21"/>
          <p:cNvGrpSpPr/>
          <p:nvPr/>
        </p:nvGrpSpPr>
        <p:grpSpPr>
          <a:xfrm rot="0">
            <a:off x="8145962" y="7181905"/>
            <a:ext cx="429165" cy="400360"/>
            <a:chOff x="0" y="0"/>
            <a:chExt cx="113031" cy="105444"/>
          </a:xfrm>
        </p:grpSpPr>
        <p:sp>
          <p:nvSpPr>
            <p:cNvPr name="Freeform 22" id="22"/>
            <p:cNvSpPr/>
            <p:nvPr/>
          </p:nvSpPr>
          <p:spPr>
            <a:xfrm flipH="false" flipV="false" rot="0">
              <a:off x="0" y="0"/>
              <a:ext cx="113031" cy="105444"/>
            </a:xfrm>
            <a:custGeom>
              <a:avLst/>
              <a:gdLst/>
              <a:ahLst/>
              <a:cxnLst/>
              <a:rect r="r" b="b" t="t" l="l"/>
              <a:pathLst>
                <a:path h="105444" w="113031">
                  <a:moveTo>
                    <a:pt x="0" y="0"/>
                  </a:moveTo>
                  <a:lnTo>
                    <a:pt x="113031" y="0"/>
                  </a:lnTo>
                  <a:lnTo>
                    <a:pt x="113031" y="105444"/>
                  </a:lnTo>
                  <a:lnTo>
                    <a:pt x="0" y="105444"/>
                  </a:lnTo>
                  <a:close/>
                </a:path>
              </a:pathLst>
            </a:custGeom>
            <a:gradFill rotWithShape="true">
              <a:gsLst>
                <a:gs pos="0">
                  <a:srgbClr val="003421">
                    <a:alpha val="100000"/>
                  </a:srgbClr>
                </a:gs>
                <a:gs pos="100000">
                  <a:srgbClr val="BDF6F8">
                    <a:alpha val="100000"/>
                  </a:srgbClr>
                </a:gs>
              </a:gsLst>
              <a:lin ang="5400000"/>
            </a:gradFill>
          </p:spPr>
        </p:sp>
        <p:sp>
          <p:nvSpPr>
            <p:cNvPr name="TextBox 23" id="23"/>
            <p:cNvSpPr txBox="true"/>
            <p:nvPr/>
          </p:nvSpPr>
          <p:spPr>
            <a:xfrm>
              <a:off x="0" y="-38100"/>
              <a:ext cx="113031" cy="143544"/>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8861612" y="7186104"/>
            <a:ext cx="8676996" cy="784860"/>
          </a:xfrm>
          <a:prstGeom prst="rect">
            <a:avLst/>
          </a:prstGeom>
        </p:spPr>
        <p:txBody>
          <a:bodyPr anchor="t" rtlCol="false" tIns="0" lIns="0" bIns="0" rIns="0">
            <a:spAutoFit/>
          </a:bodyPr>
          <a:lstStyle/>
          <a:p>
            <a:pPr algn="l" marL="0" indent="0" lvl="1">
              <a:lnSpc>
                <a:spcPts val="2924"/>
              </a:lnSpc>
            </a:pPr>
            <a:r>
              <a:rPr lang="en-US" sz="2499" spc="-34">
                <a:solidFill>
                  <a:srgbClr val="013120"/>
                </a:solidFill>
                <a:latin typeface="Helvetica World"/>
                <a:ea typeface="Helvetica World"/>
                <a:cs typeface="Helvetica World"/>
                <a:sym typeface="Helvetica World"/>
              </a:rPr>
              <a:t>Ensures</a:t>
            </a:r>
            <a:r>
              <a:rPr lang="en-US" b="true" sz="2499" spc="-34">
                <a:solidFill>
                  <a:srgbClr val="013120"/>
                </a:solidFill>
                <a:latin typeface="Helvetica World Bold"/>
                <a:ea typeface="Helvetica World Bold"/>
                <a:cs typeface="Helvetica World Bold"/>
                <a:sym typeface="Helvetica World Bold"/>
              </a:rPr>
              <a:t> data security, reduces tampering, and verifies user authenticity </a:t>
            </a:r>
            <a:r>
              <a:rPr lang="en-US" sz="2499" spc="-34">
                <a:solidFill>
                  <a:srgbClr val="013120"/>
                </a:solidFill>
                <a:latin typeface="Helvetica World"/>
                <a:ea typeface="Helvetica World"/>
                <a:cs typeface="Helvetica World"/>
                <a:sym typeface="Helvetica World"/>
              </a:rPr>
              <a:t>without a central authority.</a:t>
            </a:r>
          </a:p>
        </p:txBody>
      </p:sp>
      <p:grpSp>
        <p:nvGrpSpPr>
          <p:cNvPr name="Group 25" id="25"/>
          <p:cNvGrpSpPr/>
          <p:nvPr/>
        </p:nvGrpSpPr>
        <p:grpSpPr>
          <a:xfrm rot="0">
            <a:off x="8145962" y="8314063"/>
            <a:ext cx="429165" cy="400360"/>
            <a:chOff x="0" y="0"/>
            <a:chExt cx="113031" cy="105444"/>
          </a:xfrm>
        </p:grpSpPr>
        <p:sp>
          <p:nvSpPr>
            <p:cNvPr name="Freeform 26" id="26"/>
            <p:cNvSpPr/>
            <p:nvPr/>
          </p:nvSpPr>
          <p:spPr>
            <a:xfrm flipH="false" flipV="false" rot="0">
              <a:off x="0" y="0"/>
              <a:ext cx="113031" cy="105444"/>
            </a:xfrm>
            <a:custGeom>
              <a:avLst/>
              <a:gdLst/>
              <a:ahLst/>
              <a:cxnLst/>
              <a:rect r="r" b="b" t="t" l="l"/>
              <a:pathLst>
                <a:path h="105444" w="113031">
                  <a:moveTo>
                    <a:pt x="0" y="0"/>
                  </a:moveTo>
                  <a:lnTo>
                    <a:pt x="113031" y="0"/>
                  </a:lnTo>
                  <a:lnTo>
                    <a:pt x="113031" y="105444"/>
                  </a:lnTo>
                  <a:lnTo>
                    <a:pt x="0" y="105444"/>
                  </a:lnTo>
                  <a:close/>
                </a:path>
              </a:pathLst>
            </a:custGeom>
            <a:gradFill rotWithShape="true">
              <a:gsLst>
                <a:gs pos="0">
                  <a:srgbClr val="003421">
                    <a:alpha val="100000"/>
                  </a:srgbClr>
                </a:gs>
                <a:gs pos="100000">
                  <a:srgbClr val="BDF6F8">
                    <a:alpha val="100000"/>
                  </a:srgbClr>
                </a:gs>
              </a:gsLst>
              <a:lin ang="5400000"/>
            </a:gradFill>
          </p:spPr>
        </p:sp>
        <p:sp>
          <p:nvSpPr>
            <p:cNvPr name="TextBox 27" id="27"/>
            <p:cNvSpPr txBox="true"/>
            <p:nvPr/>
          </p:nvSpPr>
          <p:spPr>
            <a:xfrm>
              <a:off x="0" y="-38100"/>
              <a:ext cx="113031" cy="143544"/>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8861612" y="8323588"/>
            <a:ext cx="8676996" cy="1116330"/>
          </a:xfrm>
          <a:prstGeom prst="rect">
            <a:avLst/>
          </a:prstGeom>
        </p:spPr>
        <p:txBody>
          <a:bodyPr anchor="t" rtlCol="false" tIns="0" lIns="0" bIns="0" rIns="0">
            <a:spAutoFit/>
          </a:bodyPr>
          <a:lstStyle/>
          <a:p>
            <a:pPr algn="l" marL="0" indent="0" lvl="1">
              <a:lnSpc>
                <a:spcPts val="2924"/>
              </a:lnSpc>
            </a:pPr>
            <a:r>
              <a:rPr lang="en-US" b="true" sz="2499" spc="-34">
                <a:solidFill>
                  <a:srgbClr val="013120"/>
                </a:solidFill>
                <a:latin typeface="Helvetica World Bold"/>
                <a:ea typeface="Helvetica World Bold"/>
                <a:cs typeface="Helvetica World Bold"/>
                <a:sym typeface="Helvetica World Bold"/>
              </a:rPr>
              <a:t>Multiple freelancers can work on a single task</a:t>
            </a:r>
            <a:r>
              <a:rPr lang="en-US" sz="2499" spc="-34">
                <a:solidFill>
                  <a:srgbClr val="013120"/>
                </a:solidFill>
                <a:latin typeface="Helvetica World"/>
                <a:ea typeface="Helvetica World"/>
                <a:cs typeface="Helvetica World"/>
                <a:sym typeface="Helvetica World"/>
              </a:rPr>
              <a:t>, with payouts split via smart contracts based on predefined percentages or milestones.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3847206" y="1623504"/>
            <a:ext cx="10593587" cy="3859362"/>
            <a:chOff x="0" y="0"/>
            <a:chExt cx="2790081" cy="1016457"/>
          </a:xfrm>
        </p:grpSpPr>
        <p:sp>
          <p:nvSpPr>
            <p:cNvPr name="Freeform 4" id="4"/>
            <p:cNvSpPr/>
            <p:nvPr/>
          </p:nvSpPr>
          <p:spPr>
            <a:xfrm flipH="false" flipV="false" rot="0">
              <a:off x="0" y="0"/>
              <a:ext cx="2790081" cy="1016457"/>
            </a:xfrm>
            <a:custGeom>
              <a:avLst/>
              <a:gdLst/>
              <a:ahLst/>
              <a:cxnLst/>
              <a:rect r="r" b="b" t="t" l="l"/>
              <a:pathLst>
                <a:path h="1016457" w="2790081">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gradFill>
                <a:gsLst>
                  <a:gs pos="0">
                    <a:srgbClr val="000000">
                      <a:alpha val="100000"/>
                    </a:srgbClr>
                  </a:gs>
                  <a:gs pos="100000">
                    <a:srgbClr val="737373">
                      <a:alpha val="100000"/>
                    </a:srgbClr>
                  </a:gs>
                </a:gsLst>
                <a:lin ang="0"/>
              </a:gradFill>
              <a:prstDash val="solid"/>
              <a:round/>
            </a:ln>
          </p:spPr>
        </p:sp>
        <p:sp>
          <p:nvSpPr>
            <p:cNvPr name="TextBox 5" id="5"/>
            <p:cNvSpPr txBox="true"/>
            <p:nvPr/>
          </p:nvSpPr>
          <p:spPr>
            <a:xfrm>
              <a:off x="0" y="-38100"/>
              <a:ext cx="2790081" cy="105455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847206" y="5708398"/>
            <a:ext cx="10593587" cy="2955098"/>
            <a:chOff x="0" y="0"/>
            <a:chExt cx="2790081" cy="778298"/>
          </a:xfrm>
        </p:grpSpPr>
        <p:sp>
          <p:nvSpPr>
            <p:cNvPr name="Freeform 7" id="7"/>
            <p:cNvSpPr/>
            <p:nvPr/>
          </p:nvSpPr>
          <p:spPr>
            <a:xfrm flipH="false" flipV="false" rot="0">
              <a:off x="0" y="0"/>
              <a:ext cx="2790081" cy="778298"/>
            </a:xfrm>
            <a:custGeom>
              <a:avLst/>
              <a:gdLst/>
              <a:ahLst/>
              <a:cxnLst/>
              <a:rect r="r" b="b" t="t" l="l"/>
              <a:pathLst>
                <a:path h="778298" w="2790081">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gradFill>
                <a:gsLst>
                  <a:gs pos="0">
                    <a:srgbClr val="000000">
                      <a:alpha val="100000"/>
                    </a:srgbClr>
                  </a:gs>
                  <a:gs pos="100000">
                    <a:srgbClr val="737373">
                      <a:alpha val="100000"/>
                    </a:srgbClr>
                  </a:gs>
                </a:gsLst>
                <a:lin ang="0"/>
              </a:gradFill>
              <a:prstDash val="solid"/>
              <a:round/>
            </a:ln>
          </p:spPr>
        </p:sp>
        <p:sp>
          <p:nvSpPr>
            <p:cNvPr name="TextBox 8" id="8"/>
            <p:cNvSpPr txBox="true"/>
            <p:nvPr/>
          </p:nvSpPr>
          <p:spPr>
            <a:xfrm>
              <a:off x="0" y="-38100"/>
              <a:ext cx="2790081" cy="816398"/>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040677" y="3425466"/>
            <a:ext cx="3613543" cy="4114800"/>
          </a:xfrm>
          <a:custGeom>
            <a:avLst/>
            <a:gdLst/>
            <a:ahLst/>
            <a:cxnLst/>
            <a:rect r="r" b="b" t="t" l="l"/>
            <a:pathLst>
              <a:path h="4114800" w="3613543">
                <a:moveTo>
                  <a:pt x="0" y="0"/>
                </a:moveTo>
                <a:lnTo>
                  <a:pt x="3613543" y="0"/>
                </a:lnTo>
                <a:lnTo>
                  <a:pt x="3613543" y="4114800"/>
                </a:lnTo>
                <a:lnTo>
                  <a:pt x="0" y="4114800"/>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669630" y="1623504"/>
            <a:ext cx="5916762" cy="5916762"/>
          </a:xfrm>
          <a:custGeom>
            <a:avLst/>
            <a:gdLst/>
            <a:ahLst/>
            <a:cxnLst/>
            <a:rect r="r" b="b" t="t" l="l"/>
            <a:pathLst>
              <a:path h="5916762" w="5916762">
                <a:moveTo>
                  <a:pt x="0" y="0"/>
                </a:moveTo>
                <a:lnTo>
                  <a:pt x="5916761" y="0"/>
                </a:lnTo>
                <a:lnTo>
                  <a:pt x="5916761" y="5916762"/>
                </a:lnTo>
                <a:lnTo>
                  <a:pt x="0" y="5916762"/>
                </a:lnTo>
                <a:lnTo>
                  <a:pt x="0" y="0"/>
                </a:lnTo>
                <a:close/>
              </a:path>
            </a:pathLst>
          </a:custGeom>
          <a:blipFill>
            <a:blip r:embed="rId5">
              <a:alphaModFix amt="9999"/>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4448059" y="2226176"/>
            <a:ext cx="9585350" cy="2740092"/>
          </a:xfrm>
          <a:prstGeom prst="rect">
            <a:avLst/>
          </a:prstGeom>
        </p:spPr>
        <p:txBody>
          <a:bodyPr anchor="t" rtlCol="false" tIns="0" lIns="0" bIns="0" rIns="0">
            <a:spAutoFit/>
          </a:bodyPr>
          <a:lstStyle/>
          <a:p>
            <a:pPr algn="ctr" marL="0" indent="0" lvl="1">
              <a:lnSpc>
                <a:spcPts val="10745"/>
              </a:lnSpc>
            </a:pPr>
            <a:r>
              <a:rPr lang="en-US" sz="9184" spc="-128">
                <a:solidFill>
                  <a:srgbClr val="013120"/>
                </a:solidFill>
                <a:latin typeface="Helvetica World"/>
                <a:ea typeface="Helvetica World"/>
                <a:cs typeface="Helvetica World"/>
                <a:sym typeface="Helvetica World"/>
              </a:rPr>
              <a:t>Overview of current trends</a:t>
            </a:r>
          </a:p>
        </p:txBody>
      </p:sp>
      <p:sp>
        <p:nvSpPr>
          <p:cNvPr name="TextBox 12" id="12"/>
          <p:cNvSpPr txBox="true"/>
          <p:nvPr/>
        </p:nvSpPr>
        <p:spPr>
          <a:xfrm rot="0">
            <a:off x="4448059" y="5724081"/>
            <a:ext cx="9280639" cy="2939415"/>
          </a:xfrm>
          <a:prstGeom prst="rect">
            <a:avLst/>
          </a:prstGeom>
        </p:spPr>
        <p:txBody>
          <a:bodyPr anchor="t" rtlCol="false" tIns="0" lIns="0" bIns="0" rIns="0">
            <a:spAutoFit/>
          </a:bodyPr>
          <a:lstStyle/>
          <a:p>
            <a:pPr algn="ctr">
              <a:lnSpc>
                <a:spcPts val="3359"/>
              </a:lnSpc>
            </a:pPr>
            <a:r>
              <a:rPr lang="en-US" sz="2400">
                <a:solidFill>
                  <a:srgbClr val="013120"/>
                </a:solidFill>
                <a:latin typeface="Poppins"/>
                <a:ea typeface="Poppins"/>
                <a:cs typeface="Poppins"/>
                <a:sym typeface="Poppins"/>
              </a:rPr>
              <a:t>In current trend, the people with more good reviews and more project completion status on his profile will be hired more over by the clients. The new skilled freelancer may see this little bit frustrated, even though they have the skill, they can’t be hired by the clients. This practices will eventually lead to chaos of low user retention and the platform will lead to fail.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3847206" y="1623504"/>
            <a:ext cx="10593587" cy="3859362"/>
            <a:chOff x="0" y="0"/>
            <a:chExt cx="2790081" cy="1016457"/>
          </a:xfrm>
        </p:grpSpPr>
        <p:sp>
          <p:nvSpPr>
            <p:cNvPr name="Freeform 4" id="4"/>
            <p:cNvSpPr/>
            <p:nvPr/>
          </p:nvSpPr>
          <p:spPr>
            <a:xfrm flipH="false" flipV="false" rot="0">
              <a:off x="0" y="0"/>
              <a:ext cx="2790081" cy="1016457"/>
            </a:xfrm>
            <a:custGeom>
              <a:avLst/>
              <a:gdLst/>
              <a:ahLst/>
              <a:cxnLst/>
              <a:rect r="r" b="b" t="t" l="l"/>
              <a:pathLst>
                <a:path h="1016457" w="2790081">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gradFill>
                <a:gsLst>
                  <a:gs pos="0">
                    <a:srgbClr val="000000">
                      <a:alpha val="100000"/>
                    </a:srgbClr>
                  </a:gs>
                  <a:gs pos="100000">
                    <a:srgbClr val="737373">
                      <a:alpha val="100000"/>
                    </a:srgbClr>
                  </a:gs>
                </a:gsLst>
                <a:lin ang="0"/>
              </a:gradFill>
              <a:prstDash val="solid"/>
              <a:round/>
            </a:ln>
          </p:spPr>
        </p:sp>
        <p:sp>
          <p:nvSpPr>
            <p:cNvPr name="TextBox 5" id="5"/>
            <p:cNvSpPr txBox="true"/>
            <p:nvPr/>
          </p:nvSpPr>
          <p:spPr>
            <a:xfrm>
              <a:off x="0" y="-38100"/>
              <a:ext cx="2790081" cy="105455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847206" y="5708398"/>
            <a:ext cx="10593587" cy="2955098"/>
            <a:chOff x="0" y="0"/>
            <a:chExt cx="2790081" cy="778298"/>
          </a:xfrm>
        </p:grpSpPr>
        <p:sp>
          <p:nvSpPr>
            <p:cNvPr name="Freeform 7" id="7"/>
            <p:cNvSpPr/>
            <p:nvPr/>
          </p:nvSpPr>
          <p:spPr>
            <a:xfrm flipH="false" flipV="false" rot="0">
              <a:off x="0" y="0"/>
              <a:ext cx="2790081" cy="778298"/>
            </a:xfrm>
            <a:custGeom>
              <a:avLst/>
              <a:gdLst/>
              <a:ahLst/>
              <a:cxnLst/>
              <a:rect r="r" b="b" t="t" l="l"/>
              <a:pathLst>
                <a:path h="778298" w="2790081">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gradFill>
                <a:gsLst>
                  <a:gs pos="0">
                    <a:srgbClr val="000000">
                      <a:alpha val="100000"/>
                    </a:srgbClr>
                  </a:gs>
                  <a:gs pos="100000">
                    <a:srgbClr val="737373">
                      <a:alpha val="100000"/>
                    </a:srgbClr>
                  </a:gs>
                </a:gsLst>
                <a:lin ang="0"/>
              </a:gradFill>
              <a:prstDash val="solid"/>
              <a:round/>
            </a:ln>
          </p:spPr>
        </p:sp>
        <p:sp>
          <p:nvSpPr>
            <p:cNvPr name="TextBox 8" id="8"/>
            <p:cNvSpPr txBox="true"/>
            <p:nvPr/>
          </p:nvSpPr>
          <p:spPr>
            <a:xfrm>
              <a:off x="0" y="-38100"/>
              <a:ext cx="2790081" cy="816398"/>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040677" y="3425466"/>
            <a:ext cx="3613543" cy="4114800"/>
          </a:xfrm>
          <a:custGeom>
            <a:avLst/>
            <a:gdLst/>
            <a:ahLst/>
            <a:cxnLst/>
            <a:rect r="r" b="b" t="t" l="l"/>
            <a:pathLst>
              <a:path h="4114800" w="3613543">
                <a:moveTo>
                  <a:pt x="0" y="0"/>
                </a:moveTo>
                <a:lnTo>
                  <a:pt x="3613543" y="0"/>
                </a:lnTo>
                <a:lnTo>
                  <a:pt x="3613543" y="4114800"/>
                </a:lnTo>
                <a:lnTo>
                  <a:pt x="0" y="4114800"/>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669630" y="1623504"/>
            <a:ext cx="5916762" cy="5916762"/>
          </a:xfrm>
          <a:custGeom>
            <a:avLst/>
            <a:gdLst/>
            <a:ahLst/>
            <a:cxnLst/>
            <a:rect r="r" b="b" t="t" l="l"/>
            <a:pathLst>
              <a:path h="5916762" w="5916762">
                <a:moveTo>
                  <a:pt x="0" y="0"/>
                </a:moveTo>
                <a:lnTo>
                  <a:pt x="5916761" y="0"/>
                </a:lnTo>
                <a:lnTo>
                  <a:pt x="5916761" y="5916762"/>
                </a:lnTo>
                <a:lnTo>
                  <a:pt x="0" y="5916762"/>
                </a:lnTo>
                <a:lnTo>
                  <a:pt x="0" y="0"/>
                </a:lnTo>
                <a:close/>
              </a:path>
            </a:pathLst>
          </a:custGeom>
          <a:blipFill>
            <a:blip r:embed="rId5">
              <a:alphaModFix amt="9999"/>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4448059" y="2525231"/>
            <a:ext cx="9585350" cy="2141982"/>
          </a:xfrm>
          <a:prstGeom prst="rect">
            <a:avLst/>
          </a:prstGeom>
        </p:spPr>
        <p:txBody>
          <a:bodyPr anchor="t" rtlCol="false" tIns="0" lIns="0" bIns="0" rIns="0">
            <a:spAutoFit/>
          </a:bodyPr>
          <a:lstStyle/>
          <a:p>
            <a:pPr algn="ctr" marL="0" indent="0" lvl="1">
              <a:lnSpc>
                <a:spcPts val="8424"/>
              </a:lnSpc>
            </a:pPr>
            <a:r>
              <a:rPr lang="en-US" sz="7200" spc="-100">
                <a:solidFill>
                  <a:srgbClr val="013120"/>
                </a:solidFill>
                <a:latin typeface="Helvetica World"/>
                <a:ea typeface="Helvetica World"/>
                <a:cs typeface="Helvetica World"/>
                <a:sym typeface="Helvetica World"/>
              </a:rPr>
              <a:t>Economic implications of current trends</a:t>
            </a:r>
          </a:p>
        </p:txBody>
      </p:sp>
      <p:sp>
        <p:nvSpPr>
          <p:cNvPr name="TextBox 12" id="12"/>
          <p:cNvSpPr txBox="true"/>
          <p:nvPr/>
        </p:nvSpPr>
        <p:spPr>
          <a:xfrm rot="0">
            <a:off x="4448059" y="6102002"/>
            <a:ext cx="9280639" cy="1682115"/>
          </a:xfrm>
          <a:prstGeom prst="rect">
            <a:avLst/>
          </a:prstGeom>
        </p:spPr>
        <p:txBody>
          <a:bodyPr anchor="t" rtlCol="false" tIns="0" lIns="0" bIns="0" rIns="0">
            <a:spAutoFit/>
          </a:bodyPr>
          <a:lstStyle/>
          <a:p>
            <a:pPr algn="ctr">
              <a:lnSpc>
                <a:spcPts val="3359"/>
              </a:lnSpc>
            </a:pPr>
            <a:r>
              <a:rPr lang="en-US" sz="2400">
                <a:solidFill>
                  <a:srgbClr val="013120"/>
                </a:solidFill>
                <a:latin typeface="Poppins"/>
                <a:ea typeface="Poppins"/>
                <a:cs typeface="Poppins"/>
                <a:sym typeface="Poppins"/>
              </a:rPr>
              <a:t>In the current economy, the payments are carried out through UPI, or bank transfer. This will lead to the leak of freelancer or customer details as well as getting paid and not doing work scenarios.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83416" r="0" b="-83416"/>
            </a:stretch>
          </a:blipFill>
        </p:spPr>
      </p:sp>
      <p:grpSp>
        <p:nvGrpSpPr>
          <p:cNvPr name="Group 3" id="3"/>
          <p:cNvGrpSpPr/>
          <p:nvPr/>
        </p:nvGrpSpPr>
        <p:grpSpPr>
          <a:xfrm rot="0">
            <a:off x="1812727" y="1578326"/>
            <a:ext cx="14662547" cy="2552650"/>
            <a:chOff x="0" y="0"/>
            <a:chExt cx="3861741" cy="672303"/>
          </a:xfrm>
        </p:grpSpPr>
        <p:sp>
          <p:nvSpPr>
            <p:cNvPr name="Freeform 4" id="4"/>
            <p:cNvSpPr/>
            <p:nvPr/>
          </p:nvSpPr>
          <p:spPr>
            <a:xfrm flipH="false" flipV="false" rot="0">
              <a:off x="0" y="0"/>
              <a:ext cx="3861741" cy="672303"/>
            </a:xfrm>
            <a:custGeom>
              <a:avLst/>
              <a:gdLst/>
              <a:ahLst/>
              <a:cxnLst/>
              <a:rect r="r" b="b" t="t" l="l"/>
              <a:pathLst>
                <a:path h="672303" w="3861741">
                  <a:moveTo>
                    <a:pt x="26928" y="0"/>
                  </a:moveTo>
                  <a:lnTo>
                    <a:pt x="3834812" y="0"/>
                  </a:lnTo>
                  <a:cubicBezTo>
                    <a:pt x="3849684" y="0"/>
                    <a:pt x="3861741" y="12056"/>
                    <a:pt x="3861741" y="26928"/>
                  </a:cubicBezTo>
                  <a:lnTo>
                    <a:pt x="3861741" y="645375"/>
                  </a:lnTo>
                  <a:cubicBezTo>
                    <a:pt x="3861741" y="652517"/>
                    <a:pt x="3858904" y="659366"/>
                    <a:pt x="3853854" y="664416"/>
                  </a:cubicBezTo>
                  <a:cubicBezTo>
                    <a:pt x="3848803" y="669466"/>
                    <a:pt x="3841954" y="672303"/>
                    <a:pt x="3834812" y="672303"/>
                  </a:cubicBezTo>
                  <a:lnTo>
                    <a:pt x="26928" y="672303"/>
                  </a:lnTo>
                  <a:cubicBezTo>
                    <a:pt x="19786" y="672303"/>
                    <a:pt x="12937" y="669466"/>
                    <a:pt x="7887" y="664416"/>
                  </a:cubicBezTo>
                  <a:cubicBezTo>
                    <a:pt x="2837" y="659366"/>
                    <a:pt x="0" y="652517"/>
                    <a:pt x="0" y="645375"/>
                  </a:cubicBezTo>
                  <a:lnTo>
                    <a:pt x="0" y="26928"/>
                  </a:lnTo>
                  <a:cubicBezTo>
                    <a:pt x="0" y="19786"/>
                    <a:pt x="2837" y="12937"/>
                    <a:pt x="7887" y="7887"/>
                  </a:cubicBezTo>
                  <a:cubicBezTo>
                    <a:pt x="12937" y="2837"/>
                    <a:pt x="19786" y="0"/>
                    <a:pt x="26928" y="0"/>
                  </a:cubicBezTo>
                  <a:close/>
                </a:path>
              </a:pathLst>
            </a:custGeom>
            <a:solidFill>
              <a:srgbClr val="000000">
                <a:alpha val="0"/>
              </a:srgbClr>
            </a:solidFill>
            <a:ln w="19050" cap="rnd">
              <a:gradFill>
                <a:gsLst>
                  <a:gs pos="0">
                    <a:srgbClr val="000000">
                      <a:alpha val="100000"/>
                    </a:srgbClr>
                  </a:gs>
                  <a:gs pos="100000">
                    <a:srgbClr val="737373">
                      <a:alpha val="100000"/>
                    </a:srgbClr>
                  </a:gs>
                </a:gsLst>
                <a:lin ang="0"/>
              </a:gradFill>
              <a:prstDash val="solid"/>
              <a:round/>
            </a:ln>
          </p:spPr>
        </p:sp>
        <p:sp>
          <p:nvSpPr>
            <p:cNvPr name="TextBox 5" id="5"/>
            <p:cNvSpPr txBox="true"/>
            <p:nvPr/>
          </p:nvSpPr>
          <p:spPr>
            <a:xfrm>
              <a:off x="0" y="-38100"/>
              <a:ext cx="3861741" cy="71040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761049" y="4300591"/>
            <a:ext cx="4768912" cy="4403824"/>
            <a:chOff x="0" y="0"/>
            <a:chExt cx="1256010" cy="1159855"/>
          </a:xfrm>
        </p:grpSpPr>
        <p:sp>
          <p:nvSpPr>
            <p:cNvPr name="Freeform 7" id="7"/>
            <p:cNvSpPr/>
            <p:nvPr/>
          </p:nvSpPr>
          <p:spPr>
            <a:xfrm flipH="false" flipV="false" rot="0">
              <a:off x="0" y="0"/>
              <a:ext cx="1256010" cy="1159855"/>
            </a:xfrm>
            <a:custGeom>
              <a:avLst/>
              <a:gdLst/>
              <a:ahLst/>
              <a:cxnLst/>
              <a:rect r="r" b="b" t="t" l="l"/>
              <a:pathLst>
                <a:path h="1159855" w="1256010">
                  <a:moveTo>
                    <a:pt x="82794" y="0"/>
                  </a:moveTo>
                  <a:lnTo>
                    <a:pt x="1173216" y="0"/>
                  </a:lnTo>
                  <a:cubicBezTo>
                    <a:pt x="1218941" y="0"/>
                    <a:pt x="1256010" y="37068"/>
                    <a:pt x="1256010" y="82794"/>
                  </a:cubicBezTo>
                  <a:lnTo>
                    <a:pt x="1256010" y="1077061"/>
                  </a:lnTo>
                  <a:cubicBezTo>
                    <a:pt x="1256010" y="1099019"/>
                    <a:pt x="1247287" y="1120078"/>
                    <a:pt x="1231760" y="1135605"/>
                  </a:cubicBezTo>
                  <a:cubicBezTo>
                    <a:pt x="1216233" y="1151132"/>
                    <a:pt x="1195174" y="1159855"/>
                    <a:pt x="1173216" y="1159855"/>
                  </a:cubicBezTo>
                  <a:lnTo>
                    <a:pt x="82794" y="1159855"/>
                  </a:lnTo>
                  <a:cubicBezTo>
                    <a:pt x="37068" y="1159855"/>
                    <a:pt x="0" y="1122787"/>
                    <a:pt x="0" y="1077061"/>
                  </a:cubicBezTo>
                  <a:lnTo>
                    <a:pt x="0" y="82794"/>
                  </a:lnTo>
                  <a:cubicBezTo>
                    <a:pt x="0" y="37068"/>
                    <a:pt x="37068" y="0"/>
                    <a:pt x="82794" y="0"/>
                  </a:cubicBezTo>
                  <a:close/>
                </a:path>
              </a:pathLst>
            </a:custGeom>
            <a:solidFill>
              <a:srgbClr val="000000">
                <a:alpha val="0"/>
              </a:srgbClr>
            </a:solidFill>
            <a:ln w="19050" cap="rnd">
              <a:gradFill>
                <a:gsLst>
                  <a:gs pos="0">
                    <a:srgbClr val="000000">
                      <a:alpha val="100000"/>
                    </a:srgbClr>
                  </a:gs>
                  <a:gs pos="100000">
                    <a:srgbClr val="737373">
                      <a:alpha val="100000"/>
                    </a:srgbClr>
                  </a:gs>
                </a:gsLst>
                <a:lin ang="0"/>
              </a:gradFill>
              <a:prstDash val="solid"/>
              <a:round/>
            </a:ln>
          </p:spPr>
        </p:sp>
        <p:sp>
          <p:nvSpPr>
            <p:cNvPr name="TextBox 8" id="8"/>
            <p:cNvSpPr txBox="true"/>
            <p:nvPr/>
          </p:nvSpPr>
          <p:spPr>
            <a:xfrm>
              <a:off x="0" y="-38100"/>
              <a:ext cx="1256010" cy="119795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706362" y="4300591"/>
            <a:ext cx="4768912" cy="4403824"/>
            <a:chOff x="0" y="0"/>
            <a:chExt cx="1256010" cy="1159855"/>
          </a:xfrm>
        </p:grpSpPr>
        <p:sp>
          <p:nvSpPr>
            <p:cNvPr name="Freeform 10" id="10"/>
            <p:cNvSpPr/>
            <p:nvPr/>
          </p:nvSpPr>
          <p:spPr>
            <a:xfrm flipH="false" flipV="false" rot="0">
              <a:off x="0" y="0"/>
              <a:ext cx="1256010" cy="1159855"/>
            </a:xfrm>
            <a:custGeom>
              <a:avLst/>
              <a:gdLst/>
              <a:ahLst/>
              <a:cxnLst/>
              <a:rect r="r" b="b" t="t" l="l"/>
              <a:pathLst>
                <a:path h="1159855" w="1256010">
                  <a:moveTo>
                    <a:pt x="82794" y="0"/>
                  </a:moveTo>
                  <a:lnTo>
                    <a:pt x="1173216" y="0"/>
                  </a:lnTo>
                  <a:cubicBezTo>
                    <a:pt x="1218941" y="0"/>
                    <a:pt x="1256010" y="37068"/>
                    <a:pt x="1256010" y="82794"/>
                  </a:cubicBezTo>
                  <a:lnTo>
                    <a:pt x="1256010" y="1077061"/>
                  </a:lnTo>
                  <a:cubicBezTo>
                    <a:pt x="1256010" y="1099019"/>
                    <a:pt x="1247287" y="1120078"/>
                    <a:pt x="1231760" y="1135605"/>
                  </a:cubicBezTo>
                  <a:cubicBezTo>
                    <a:pt x="1216233" y="1151132"/>
                    <a:pt x="1195174" y="1159855"/>
                    <a:pt x="1173216" y="1159855"/>
                  </a:cubicBezTo>
                  <a:lnTo>
                    <a:pt x="82794" y="1159855"/>
                  </a:lnTo>
                  <a:cubicBezTo>
                    <a:pt x="37068" y="1159855"/>
                    <a:pt x="0" y="1122787"/>
                    <a:pt x="0" y="1077061"/>
                  </a:cubicBezTo>
                  <a:lnTo>
                    <a:pt x="0" y="82794"/>
                  </a:lnTo>
                  <a:cubicBezTo>
                    <a:pt x="0" y="37068"/>
                    <a:pt x="37068" y="0"/>
                    <a:pt x="82794" y="0"/>
                  </a:cubicBezTo>
                  <a:close/>
                </a:path>
              </a:pathLst>
            </a:custGeom>
            <a:solidFill>
              <a:srgbClr val="000000">
                <a:alpha val="0"/>
              </a:srgbClr>
            </a:solidFill>
            <a:ln w="19050" cap="rnd">
              <a:gradFill>
                <a:gsLst>
                  <a:gs pos="0">
                    <a:srgbClr val="000000">
                      <a:alpha val="100000"/>
                    </a:srgbClr>
                  </a:gs>
                  <a:gs pos="100000">
                    <a:srgbClr val="737373">
                      <a:alpha val="100000"/>
                    </a:srgbClr>
                  </a:gs>
                </a:gsLst>
                <a:lin ang="0"/>
              </a:gradFill>
              <a:prstDash val="solid"/>
              <a:round/>
            </a:ln>
          </p:spPr>
        </p:sp>
        <p:sp>
          <p:nvSpPr>
            <p:cNvPr name="TextBox 11" id="11"/>
            <p:cNvSpPr txBox="true"/>
            <p:nvPr/>
          </p:nvSpPr>
          <p:spPr>
            <a:xfrm>
              <a:off x="0" y="-38100"/>
              <a:ext cx="1256010" cy="119795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812727" y="4300591"/>
            <a:ext cx="4768912" cy="4403824"/>
            <a:chOff x="0" y="0"/>
            <a:chExt cx="1256010" cy="1159855"/>
          </a:xfrm>
        </p:grpSpPr>
        <p:sp>
          <p:nvSpPr>
            <p:cNvPr name="Freeform 13" id="13"/>
            <p:cNvSpPr/>
            <p:nvPr/>
          </p:nvSpPr>
          <p:spPr>
            <a:xfrm flipH="false" flipV="false" rot="0">
              <a:off x="0" y="0"/>
              <a:ext cx="1256010" cy="1159855"/>
            </a:xfrm>
            <a:custGeom>
              <a:avLst/>
              <a:gdLst/>
              <a:ahLst/>
              <a:cxnLst/>
              <a:rect r="r" b="b" t="t" l="l"/>
              <a:pathLst>
                <a:path h="1159855" w="1256010">
                  <a:moveTo>
                    <a:pt x="82794" y="0"/>
                  </a:moveTo>
                  <a:lnTo>
                    <a:pt x="1173216" y="0"/>
                  </a:lnTo>
                  <a:cubicBezTo>
                    <a:pt x="1218941" y="0"/>
                    <a:pt x="1256010" y="37068"/>
                    <a:pt x="1256010" y="82794"/>
                  </a:cubicBezTo>
                  <a:lnTo>
                    <a:pt x="1256010" y="1077061"/>
                  </a:lnTo>
                  <a:cubicBezTo>
                    <a:pt x="1256010" y="1099019"/>
                    <a:pt x="1247287" y="1120078"/>
                    <a:pt x="1231760" y="1135605"/>
                  </a:cubicBezTo>
                  <a:cubicBezTo>
                    <a:pt x="1216233" y="1151132"/>
                    <a:pt x="1195174" y="1159855"/>
                    <a:pt x="1173216" y="1159855"/>
                  </a:cubicBezTo>
                  <a:lnTo>
                    <a:pt x="82794" y="1159855"/>
                  </a:lnTo>
                  <a:cubicBezTo>
                    <a:pt x="37068" y="1159855"/>
                    <a:pt x="0" y="1122787"/>
                    <a:pt x="0" y="1077061"/>
                  </a:cubicBezTo>
                  <a:lnTo>
                    <a:pt x="0" y="82794"/>
                  </a:lnTo>
                  <a:cubicBezTo>
                    <a:pt x="0" y="37068"/>
                    <a:pt x="37068" y="0"/>
                    <a:pt x="82794" y="0"/>
                  </a:cubicBezTo>
                  <a:close/>
                </a:path>
              </a:pathLst>
            </a:custGeom>
            <a:solidFill>
              <a:srgbClr val="000000">
                <a:alpha val="0"/>
              </a:srgbClr>
            </a:solidFill>
            <a:ln w="19050" cap="rnd">
              <a:gradFill>
                <a:gsLst>
                  <a:gs pos="0">
                    <a:srgbClr val="000000">
                      <a:alpha val="100000"/>
                    </a:srgbClr>
                  </a:gs>
                  <a:gs pos="100000">
                    <a:srgbClr val="737373">
                      <a:alpha val="100000"/>
                    </a:srgbClr>
                  </a:gs>
                </a:gsLst>
                <a:lin ang="0"/>
              </a:gradFill>
              <a:prstDash val="solid"/>
              <a:round/>
            </a:ln>
          </p:spPr>
        </p:sp>
        <p:sp>
          <p:nvSpPr>
            <p:cNvPr name="TextBox 14" id="14"/>
            <p:cNvSpPr txBox="true"/>
            <p:nvPr/>
          </p:nvSpPr>
          <p:spPr>
            <a:xfrm>
              <a:off x="0" y="-38100"/>
              <a:ext cx="1256010" cy="1197955"/>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593836" y="7555358"/>
            <a:ext cx="3613543" cy="4114800"/>
          </a:xfrm>
          <a:custGeom>
            <a:avLst/>
            <a:gdLst/>
            <a:ahLst/>
            <a:cxnLst/>
            <a:rect r="r" b="b" t="t" l="l"/>
            <a:pathLst>
              <a:path h="4114800" w="3613543">
                <a:moveTo>
                  <a:pt x="0" y="0"/>
                </a:moveTo>
                <a:lnTo>
                  <a:pt x="3613542" y="0"/>
                </a:lnTo>
                <a:lnTo>
                  <a:pt x="3613542" y="4114800"/>
                </a:lnTo>
                <a:lnTo>
                  <a:pt x="0" y="4114800"/>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1595007" y="2175168"/>
            <a:ext cx="15097985" cy="1378017"/>
          </a:xfrm>
          <a:prstGeom prst="rect">
            <a:avLst/>
          </a:prstGeom>
        </p:spPr>
        <p:txBody>
          <a:bodyPr anchor="t" rtlCol="false" tIns="0" lIns="0" bIns="0" rIns="0">
            <a:spAutoFit/>
          </a:bodyPr>
          <a:lstStyle/>
          <a:p>
            <a:pPr algn="ctr" marL="0" indent="0" lvl="1">
              <a:lnSpc>
                <a:spcPts val="10745"/>
              </a:lnSpc>
            </a:pPr>
            <a:r>
              <a:rPr lang="en-US" sz="9184" spc="-128">
                <a:solidFill>
                  <a:srgbClr val="013120"/>
                </a:solidFill>
                <a:latin typeface="Helvetica World"/>
                <a:ea typeface="Helvetica World"/>
                <a:cs typeface="Helvetica World"/>
                <a:sym typeface="Helvetica World"/>
              </a:rPr>
              <a:t>Main challenges identified</a:t>
            </a:r>
          </a:p>
        </p:txBody>
      </p:sp>
      <p:sp>
        <p:nvSpPr>
          <p:cNvPr name="TextBox 17" id="17"/>
          <p:cNvSpPr txBox="true"/>
          <p:nvPr/>
        </p:nvSpPr>
        <p:spPr>
          <a:xfrm rot="0">
            <a:off x="2136759" y="4700038"/>
            <a:ext cx="4120847" cy="896449"/>
          </a:xfrm>
          <a:prstGeom prst="rect">
            <a:avLst/>
          </a:prstGeom>
        </p:spPr>
        <p:txBody>
          <a:bodyPr anchor="t" rtlCol="false" tIns="0" lIns="0" bIns="0" rIns="0">
            <a:spAutoFit/>
          </a:bodyPr>
          <a:lstStyle/>
          <a:p>
            <a:pPr algn="l" marL="0" indent="0" lvl="1">
              <a:lnSpc>
                <a:spcPts val="3262"/>
              </a:lnSpc>
            </a:pPr>
            <a:r>
              <a:rPr lang="en-US" b="true" sz="2788" spc="-39">
                <a:solidFill>
                  <a:srgbClr val="013120"/>
                </a:solidFill>
                <a:latin typeface="Helvetica World Bold"/>
                <a:ea typeface="Helvetica World Bold"/>
                <a:cs typeface="Helvetica World Bold"/>
                <a:sym typeface="Helvetica World Bold"/>
              </a:rPr>
              <a:t>01.Algorithm Complexity for Skill Normalization</a:t>
            </a:r>
          </a:p>
        </p:txBody>
      </p:sp>
      <p:sp>
        <p:nvSpPr>
          <p:cNvPr name="TextBox 18" id="18"/>
          <p:cNvSpPr txBox="true"/>
          <p:nvPr/>
        </p:nvSpPr>
        <p:spPr>
          <a:xfrm rot="0">
            <a:off x="7124455" y="4700035"/>
            <a:ext cx="3792340" cy="896455"/>
          </a:xfrm>
          <a:prstGeom prst="rect">
            <a:avLst/>
          </a:prstGeom>
        </p:spPr>
        <p:txBody>
          <a:bodyPr anchor="t" rtlCol="false" tIns="0" lIns="0" bIns="0" rIns="0">
            <a:spAutoFit/>
          </a:bodyPr>
          <a:lstStyle/>
          <a:p>
            <a:pPr algn="l" marL="0" indent="0" lvl="1">
              <a:lnSpc>
                <a:spcPts val="3264"/>
              </a:lnSpc>
            </a:pPr>
            <a:r>
              <a:rPr lang="en-US" b="true" sz="2790" spc="-39">
                <a:solidFill>
                  <a:srgbClr val="013120"/>
                </a:solidFill>
                <a:latin typeface="Helvetica World Bold"/>
                <a:ea typeface="Helvetica World Bold"/>
                <a:cs typeface="Helvetica World Bold"/>
                <a:sym typeface="Helvetica World Bold"/>
              </a:rPr>
              <a:t>02.Dynamic Payout Conditions</a:t>
            </a:r>
          </a:p>
        </p:txBody>
      </p:sp>
      <p:sp>
        <p:nvSpPr>
          <p:cNvPr name="TextBox 19" id="19"/>
          <p:cNvSpPr txBox="true"/>
          <p:nvPr/>
        </p:nvSpPr>
        <p:spPr>
          <a:xfrm rot="0">
            <a:off x="12166402" y="4700035"/>
            <a:ext cx="3587960" cy="896455"/>
          </a:xfrm>
          <a:prstGeom prst="rect">
            <a:avLst/>
          </a:prstGeom>
        </p:spPr>
        <p:txBody>
          <a:bodyPr anchor="t" rtlCol="false" tIns="0" lIns="0" bIns="0" rIns="0">
            <a:spAutoFit/>
          </a:bodyPr>
          <a:lstStyle/>
          <a:p>
            <a:pPr algn="l" marL="0" indent="0" lvl="1">
              <a:lnSpc>
                <a:spcPts val="3264"/>
              </a:lnSpc>
            </a:pPr>
            <a:r>
              <a:rPr lang="en-US" b="true" sz="2790" spc="-39">
                <a:solidFill>
                  <a:srgbClr val="013120"/>
                </a:solidFill>
                <a:latin typeface="Helvetica World Bold"/>
                <a:ea typeface="Helvetica World Bold"/>
                <a:cs typeface="Helvetica World Bold"/>
                <a:sym typeface="Helvetica World Bold"/>
              </a:rPr>
              <a:t>03.Verification of User Credibility</a:t>
            </a:r>
          </a:p>
        </p:txBody>
      </p:sp>
      <p:sp>
        <p:nvSpPr>
          <p:cNvPr name="TextBox 20" id="20"/>
          <p:cNvSpPr txBox="true"/>
          <p:nvPr/>
        </p:nvSpPr>
        <p:spPr>
          <a:xfrm rot="0">
            <a:off x="2195176" y="5915945"/>
            <a:ext cx="4199595" cy="2375888"/>
          </a:xfrm>
          <a:prstGeom prst="rect">
            <a:avLst/>
          </a:prstGeom>
        </p:spPr>
        <p:txBody>
          <a:bodyPr anchor="t" rtlCol="false" tIns="0" lIns="0" bIns="0" rIns="0">
            <a:spAutoFit/>
          </a:bodyPr>
          <a:lstStyle/>
          <a:p>
            <a:pPr algn="l">
              <a:lnSpc>
                <a:spcPts val="2395"/>
              </a:lnSpc>
            </a:pPr>
            <a:r>
              <a:rPr lang="en-US" sz="1711">
                <a:solidFill>
                  <a:srgbClr val="013120"/>
                </a:solidFill>
                <a:latin typeface="Poppins"/>
                <a:ea typeface="Poppins"/>
                <a:cs typeface="Poppins"/>
                <a:sym typeface="Poppins"/>
              </a:rPr>
              <a:t>Designing an ML algorithm capable of standardizing freelancer profiles across diverse metrics, such as GitHub activity, certifications, and past projects, is complex. It requires detailed feature engineering and weighing different metrics appropriately to ensure fair scoring.</a:t>
            </a:r>
          </a:p>
        </p:txBody>
      </p:sp>
      <p:sp>
        <p:nvSpPr>
          <p:cNvPr name="TextBox 21" id="21"/>
          <p:cNvSpPr txBox="true"/>
          <p:nvPr/>
        </p:nvSpPr>
        <p:spPr>
          <a:xfrm rot="0">
            <a:off x="7268755" y="5915945"/>
            <a:ext cx="3935544" cy="2080641"/>
          </a:xfrm>
          <a:prstGeom prst="rect">
            <a:avLst/>
          </a:prstGeom>
        </p:spPr>
        <p:txBody>
          <a:bodyPr anchor="t" rtlCol="false" tIns="0" lIns="0" bIns="0" rIns="0">
            <a:spAutoFit/>
          </a:bodyPr>
          <a:lstStyle/>
          <a:p>
            <a:pPr algn="l">
              <a:lnSpc>
                <a:spcPts val="2394"/>
              </a:lnSpc>
            </a:pPr>
            <a:r>
              <a:rPr lang="en-US" sz="1710">
                <a:solidFill>
                  <a:srgbClr val="013120"/>
                </a:solidFill>
                <a:latin typeface="Poppins"/>
                <a:ea typeface="Poppins"/>
                <a:cs typeface="Poppins"/>
                <a:sym typeface="Poppins"/>
              </a:rPr>
              <a:t>Setting minimum payout thresholds and aligning these with the expectations of both clients and freelancers can be challenging, as payouts can vary significantly based on task complexity and market conditions.</a:t>
            </a:r>
          </a:p>
        </p:txBody>
      </p:sp>
      <p:sp>
        <p:nvSpPr>
          <p:cNvPr name="TextBox 22" id="22"/>
          <p:cNvSpPr txBox="true"/>
          <p:nvPr/>
        </p:nvSpPr>
        <p:spPr>
          <a:xfrm rot="0">
            <a:off x="12157032" y="5915945"/>
            <a:ext cx="4071797" cy="2375916"/>
          </a:xfrm>
          <a:prstGeom prst="rect">
            <a:avLst/>
          </a:prstGeom>
        </p:spPr>
        <p:txBody>
          <a:bodyPr anchor="t" rtlCol="false" tIns="0" lIns="0" bIns="0" rIns="0">
            <a:spAutoFit/>
          </a:bodyPr>
          <a:lstStyle/>
          <a:p>
            <a:pPr algn="l">
              <a:lnSpc>
                <a:spcPts val="2394"/>
              </a:lnSpc>
            </a:pPr>
            <a:r>
              <a:rPr lang="en-US" sz="1710">
                <a:solidFill>
                  <a:srgbClr val="013120"/>
                </a:solidFill>
                <a:latin typeface="Poppins"/>
                <a:ea typeface="Poppins"/>
                <a:cs typeface="Poppins"/>
                <a:sym typeface="Poppins"/>
              </a:rPr>
              <a:t> Ensuring that the credentials (e.g., GitHub profiles, certifications) provided by freelancers belong to them is non-trivial. Methods like social authentication, email verification, or decentralized identity systems (DIDs) could help but might introduce additional complexity.</a:t>
            </a:r>
          </a:p>
        </p:txBody>
      </p:sp>
      <p:sp>
        <p:nvSpPr>
          <p:cNvPr name="Freeform 23" id="23"/>
          <p:cNvSpPr/>
          <p:nvPr/>
        </p:nvSpPr>
        <p:spPr>
          <a:xfrm flipH="false" flipV="false" rot="0">
            <a:off x="16872249" y="-561615"/>
            <a:ext cx="3613543" cy="4114800"/>
          </a:xfrm>
          <a:custGeom>
            <a:avLst/>
            <a:gdLst/>
            <a:ahLst/>
            <a:cxnLst/>
            <a:rect r="r" b="b" t="t" l="l"/>
            <a:pathLst>
              <a:path h="4114800" w="3613543">
                <a:moveTo>
                  <a:pt x="0" y="0"/>
                </a:moveTo>
                <a:lnTo>
                  <a:pt x="3613543" y="0"/>
                </a:lnTo>
                <a:lnTo>
                  <a:pt x="3613543" y="4114800"/>
                </a:lnTo>
                <a:lnTo>
                  <a:pt x="0" y="4114800"/>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1565519" y="1623504"/>
            <a:ext cx="10593587" cy="3859362"/>
            <a:chOff x="0" y="0"/>
            <a:chExt cx="2790081" cy="1016457"/>
          </a:xfrm>
        </p:grpSpPr>
        <p:sp>
          <p:nvSpPr>
            <p:cNvPr name="Freeform 4" id="4"/>
            <p:cNvSpPr/>
            <p:nvPr/>
          </p:nvSpPr>
          <p:spPr>
            <a:xfrm flipH="false" flipV="false" rot="0">
              <a:off x="0" y="0"/>
              <a:ext cx="2790081" cy="1016457"/>
            </a:xfrm>
            <a:custGeom>
              <a:avLst/>
              <a:gdLst/>
              <a:ahLst/>
              <a:cxnLst/>
              <a:rect r="r" b="b" t="t" l="l"/>
              <a:pathLst>
                <a:path h="1016457" w="2790081">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gradFill>
                <a:gsLst>
                  <a:gs pos="0">
                    <a:srgbClr val="000000">
                      <a:alpha val="100000"/>
                    </a:srgbClr>
                  </a:gs>
                  <a:gs pos="100000">
                    <a:srgbClr val="737373">
                      <a:alpha val="100000"/>
                    </a:srgbClr>
                  </a:gs>
                </a:gsLst>
                <a:lin ang="0"/>
              </a:gradFill>
              <a:prstDash val="solid"/>
              <a:round/>
            </a:ln>
          </p:spPr>
        </p:sp>
        <p:sp>
          <p:nvSpPr>
            <p:cNvPr name="TextBox 5" id="5"/>
            <p:cNvSpPr txBox="true"/>
            <p:nvPr/>
          </p:nvSpPr>
          <p:spPr>
            <a:xfrm>
              <a:off x="0" y="-38100"/>
              <a:ext cx="2790081" cy="105455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65519" y="5708398"/>
            <a:ext cx="10593587" cy="2955098"/>
            <a:chOff x="0" y="0"/>
            <a:chExt cx="2790081" cy="778298"/>
          </a:xfrm>
        </p:grpSpPr>
        <p:sp>
          <p:nvSpPr>
            <p:cNvPr name="Freeform 7" id="7"/>
            <p:cNvSpPr/>
            <p:nvPr/>
          </p:nvSpPr>
          <p:spPr>
            <a:xfrm flipH="false" flipV="false" rot="0">
              <a:off x="0" y="0"/>
              <a:ext cx="2790081" cy="778298"/>
            </a:xfrm>
            <a:custGeom>
              <a:avLst/>
              <a:gdLst/>
              <a:ahLst/>
              <a:cxnLst/>
              <a:rect r="r" b="b" t="t" l="l"/>
              <a:pathLst>
                <a:path h="778298" w="2790081">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gradFill>
                <a:gsLst>
                  <a:gs pos="0">
                    <a:srgbClr val="000000">
                      <a:alpha val="100000"/>
                    </a:srgbClr>
                  </a:gs>
                  <a:gs pos="100000">
                    <a:srgbClr val="737373">
                      <a:alpha val="100000"/>
                    </a:srgbClr>
                  </a:gs>
                </a:gsLst>
                <a:lin ang="0"/>
              </a:gradFill>
              <a:prstDash val="solid"/>
              <a:round/>
            </a:ln>
          </p:spPr>
        </p:sp>
        <p:sp>
          <p:nvSpPr>
            <p:cNvPr name="TextBox 8" id="8"/>
            <p:cNvSpPr txBox="true"/>
            <p:nvPr/>
          </p:nvSpPr>
          <p:spPr>
            <a:xfrm>
              <a:off x="0" y="-38100"/>
              <a:ext cx="2790081" cy="81639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166372" y="2226203"/>
            <a:ext cx="9585350" cy="2740038"/>
          </a:xfrm>
          <a:prstGeom prst="rect">
            <a:avLst/>
          </a:prstGeom>
        </p:spPr>
        <p:txBody>
          <a:bodyPr anchor="t" rtlCol="false" tIns="0" lIns="0" bIns="0" rIns="0">
            <a:spAutoFit/>
          </a:bodyPr>
          <a:lstStyle/>
          <a:p>
            <a:pPr algn="l" marL="0" indent="0" lvl="1">
              <a:lnSpc>
                <a:spcPts val="10745"/>
              </a:lnSpc>
            </a:pPr>
            <a:r>
              <a:rPr lang="en-US" sz="9184" spc="-128">
                <a:solidFill>
                  <a:srgbClr val="013120"/>
                </a:solidFill>
                <a:latin typeface="Helvetica World"/>
                <a:ea typeface="Helvetica World"/>
                <a:cs typeface="Helvetica World"/>
                <a:sym typeface="Helvetica World"/>
              </a:rPr>
              <a:t>Challenges and proposed solutions</a:t>
            </a:r>
          </a:p>
        </p:txBody>
      </p:sp>
      <p:sp>
        <p:nvSpPr>
          <p:cNvPr name="TextBox 10" id="10"/>
          <p:cNvSpPr txBox="true"/>
          <p:nvPr/>
        </p:nvSpPr>
        <p:spPr>
          <a:xfrm rot="0">
            <a:off x="2318727" y="5682902"/>
            <a:ext cx="9280639" cy="2939415"/>
          </a:xfrm>
          <a:prstGeom prst="rect">
            <a:avLst/>
          </a:prstGeom>
        </p:spPr>
        <p:txBody>
          <a:bodyPr anchor="t" rtlCol="false" tIns="0" lIns="0" bIns="0" rIns="0">
            <a:spAutoFit/>
          </a:bodyPr>
          <a:lstStyle/>
          <a:p>
            <a:pPr algn="l">
              <a:lnSpc>
                <a:spcPts val="3359"/>
              </a:lnSpc>
            </a:pPr>
            <a:r>
              <a:rPr lang="en-US" sz="2400">
                <a:solidFill>
                  <a:srgbClr val="013120"/>
                </a:solidFill>
                <a:latin typeface="Poppins"/>
                <a:ea typeface="Poppins"/>
                <a:cs typeface="Poppins"/>
                <a:sym typeface="Poppins"/>
              </a:rPr>
              <a:t>Using AI inside the ML model, it will verify the LinkedIn, Git-Hub accounts to verify the authenticity of the user. This ML model mainly involve in a formula, which tackles all of the aspects of the freelancer’s ability to handle the project and provide the wise recommendation. Blockchain technology has been implemented for payment transfer and we can use NFT for verification of documents.</a:t>
            </a:r>
          </a:p>
        </p:txBody>
      </p:sp>
      <p:sp>
        <p:nvSpPr>
          <p:cNvPr name="Freeform 11" id="11"/>
          <p:cNvSpPr/>
          <p:nvPr/>
        </p:nvSpPr>
        <p:spPr>
          <a:xfrm flipH="false" flipV="false" rot="0">
            <a:off x="12827620" y="1623504"/>
            <a:ext cx="6235615" cy="6235615"/>
          </a:xfrm>
          <a:custGeom>
            <a:avLst/>
            <a:gdLst/>
            <a:ahLst/>
            <a:cxnLst/>
            <a:rect r="r" b="b" t="t" l="l"/>
            <a:pathLst>
              <a:path h="6235615" w="6235615">
                <a:moveTo>
                  <a:pt x="0" y="0"/>
                </a:moveTo>
                <a:lnTo>
                  <a:pt x="6235615" y="0"/>
                </a:lnTo>
                <a:lnTo>
                  <a:pt x="6235615" y="6235615"/>
                </a:lnTo>
                <a:lnTo>
                  <a:pt x="0" y="6235615"/>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2771628" y="2908625"/>
            <a:ext cx="12269049" cy="4469751"/>
            <a:chOff x="0" y="0"/>
            <a:chExt cx="2790081" cy="1016457"/>
          </a:xfrm>
        </p:grpSpPr>
        <p:sp>
          <p:nvSpPr>
            <p:cNvPr name="Freeform 4" id="4"/>
            <p:cNvSpPr/>
            <p:nvPr/>
          </p:nvSpPr>
          <p:spPr>
            <a:xfrm flipH="false" flipV="false" rot="0">
              <a:off x="0" y="0"/>
              <a:ext cx="2790081" cy="1016457"/>
            </a:xfrm>
            <a:custGeom>
              <a:avLst/>
              <a:gdLst/>
              <a:ahLst/>
              <a:cxnLst/>
              <a:rect r="r" b="b" t="t" l="l"/>
              <a:pathLst>
                <a:path h="1016457" w="2790081">
                  <a:moveTo>
                    <a:pt x="32182" y="0"/>
                  </a:moveTo>
                  <a:lnTo>
                    <a:pt x="2757899" y="0"/>
                  </a:lnTo>
                  <a:cubicBezTo>
                    <a:pt x="2775672" y="0"/>
                    <a:pt x="2790081" y="14408"/>
                    <a:pt x="2790081" y="32182"/>
                  </a:cubicBezTo>
                  <a:lnTo>
                    <a:pt x="2790081" y="984276"/>
                  </a:lnTo>
                  <a:cubicBezTo>
                    <a:pt x="2790081" y="1002049"/>
                    <a:pt x="2775672" y="1016457"/>
                    <a:pt x="2757899" y="1016457"/>
                  </a:cubicBezTo>
                  <a:lnTo>
                    <a:pt x="32182" y="1016457"/>
                  </a:lnTo>
                  <a:cubicBezTo>
                    <a:pt x="14408" y="1016457"/>
                    <a:pt x="0" y="1002049"/>
                    <a:pt x="0" y="984276"/>
                  </a:cubicBezTo>
                  <a:lnTo>
                    <a:pt x="0" y="32182"/>
                  </a:lnTo>
                  <a:cubicBezTo>
                    <a:pt x="0" y="14408"/>
                    <a:pt x="14408" y="0"/>
                    <a:pt x="32182" y="0"/>
                  </a:cubicBezTo>
                  <a:close/>
                </a:path>
              </a:pathLst>
            </a:custGeom>
            <a:solidFill>
              <a:srgbClr val="000000">
                <a:alpha val="0"/>
              </a:srgbClr>
            </a:solidFill>
            <a:ln w="19050" cap="rnd">
              <a:gradFill>
                <a:gsLst>
                  <a:gs pos="0">
                    <a:srgbClr val="000000">
                      <a:alpha val="100000"/>
                    </a:srgbClr>
                  </a:gs>
                  <a:gs pos="100000">
                    <a:srgbClr val="737373">
                      <a:alpha val="100000"/>
                    </a:srgbClr>
                  </a:gs>
                </a:gsLst>
                <a:lin ang="0"/>
              </a:gradFill>
              <a:prstDash val="solid"/>
              <a:round/>
            </a:ln>
          </p:spPr>
        </p:sp>
        <p:sp>
          <p:nvSpPr>
            <p:cNvPr name="TextBox 5" id="5"/>
            <p:cNvSpPr txBox="true"/>
            <p:nvPr/>
          </p:nvSpPr>
          <p:spPr>
            <a:xfrm>
              <a:off x="0" y="-38100"/>
              <a:ext cx="2790081" cy="105455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355477" y="3599995"/>
            <a:ext cx="11101351" cy="3096536"/>
          </a:xfrm>
          <a:prstGeom prst="rect">
            <a:avLst/>
          </a:prstGeom>
        </p:spPr>
        <p:txBody>
          <a:bodyPr anchor="t" rtlCol="false" tIns="0" lIns="0" bIns="0" rIns="0">
            <a:spAutoFit/>
          </a:bodyPr>
          <a:lstStyle/>
          <a:p>
            <a:pPr algn="ctr" marL="0" indent="0" lvl="1">
              <a:lnSpc>
                <a:spcPts val="6129"/>
              </a:lnSpc>
            </a:pPr>
            <a:r>
              <a:rPr lang="en-US" sz="5238" spc="-73">
                <a:solidFill>
                  <a:srgbClr val="013120"/>
                </a:solidFill>
                <a:latin typeface="Helvetica World"/>
                <a:ea typeface="Helvetica World"/>
                <a:cs typeface="Helvetica World"/>
                <a:sym typeface="Helvetica World"/>
              </a:rPr>
              <a:t>(Alpha x Skills match) + (Beta x Potential match) + (Gamma x Task Context Match) + (Delta x Previous Experience)</a:t>
            </a:r>
          </a:p>
        </p:txBody>
      </p:sp>
      <p:sp>
        <p:nvSpPr>
          <p:cNvPr name="Freeform 7" id="7"/>
          <p:cNvSpPr/>
          <p:nvPr/>
        </p:nvSpPr>
        <p:spPr>
          <a:xfrm flipH="false" flipV="false" rot="0">
            <a:off x="-2669630" y="1623504"/>
            <a:ext cx="5916762" cy="5916762"/>
          </a:xfrm>
          <a:custGeom>
            <a:avLst/>
            <a:gdLst/>
            <a:ahLst/>
            <a:cxnLst/>
            <a:rect r="r" b="b" t="t" l="l"/>
            <a:pathLst>
              <a:path h="5916762" w="5916762">
                <a:moveTo>
                  <a:pt x="0" y="0"/>
                </a:moveTo>
                <a:lnTo>
                  <a:pt x="5916761" y="0"/>
                </a:lnTo>
                <a:lnTo>
                  <a:pt x="5916761" y="5916762"/>
                </a:lnTo>
                <a:lnTo>
                  <a:pt x="0" y="5916762"/>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040677" y="3425466"/>
            <a:ext cx="3613543" cy="4114800"/>
          </a:xfrm>
          <a:custGeom>
            <a:avLst/>
            <a:gdLst/>
            <a:ahLst/>
            <a:cxnLst/>
            <a:rect r="r" b="b" t="t" l="l"/>
            <a:pathLst>
              <a:path h="4114800" w="3613543">
                <a:moveTo>
                  <a:pt x="0" y="0"/>
                </a:moveTo>
                <a:lnTo>
                  <a:pt x="3613543" y="0"/>
                </a:lnTo>
                <a:lnTo>
                  <a:pt x="3613543" y="4114800"/>
                </a:lnTo>
                <a:lnTo>
                  <a:pt x="0" y="4114800"/>
                </a:lnTo>
                <a:lnTo>
                  <a:pt x="0" y="0"/>
                </a:lnTo>
                <a:close/>
              </a:path>
            </a:pathLst>
          </a:custGeom>
          <a:blipFill>
            <a:blip r:embed="rId5">
              <a:alphaModFix amt="9999"/>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3355477" y="1487084"/>
            <a:ext cx="11101351" cy="781961"/>
          </a:xfrm>
          <a:prstGeom prst="rect">
            <a:avLst/>
          </a:prstGeom>
        </p:spPr>
        <p:txBody>
          <a:bodyPr anchor="t" rtlCol="false" tIns="0" lIns="0" bIns="0" rIns="0">
            <a:spAutoFit/>
          </a:bodyPr>
          <a:lstStyle/>
          <a:p>
            <a:pPr algn="ctr" marL="0" indent="0" lvl="1">
              <a:lnSpc>
                <a:spcPts val="6129"/>
              </a:lnSpc>
            </a:pPr>
            <a:r>
              <a:rPr lang="en-US" sz="5238" spc="-73">
                <a:solidFill>
                  <a:srgbClr val="013120"/>
                </a:solidFill>
                <a:latin typeface="Helvetica World"/>
                <a:ea typeface="Helvetica World"/>
                <a:cs typeface="Helvetica World"/>
                <a:sym typeface="Helvetica World"/>
              </a:rPr>
              <a:t>FORMULA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DAGZxFH0G-k</dc:identifier>
  <dcterms:modified xsi:type="dcterms:W3CDTF">2011-08-01T06:04:30Z</dcterms:modified>
  <cp:revision>1</cp:revision>
  <dc:title>Green and Grey Modern Analysis of Results Presentation</dc:title>
</cp:coreProperties>
</file>